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74"/>
  </p:notesMasterIdLst>
  <p:sldIdLst>
    <p:sldId id="256" r:id="rId2"/>
    <p:sldId id="328" r:id="rId3"/>
    <p:sldId id="329" r:id="rId4"/>
    <p:sldId id="330" r:id="rId5"/>
    <p:sldId id="331" r:id="rId6"/>
    <p:sldId id="332" r:id="rId7"/>
    <p:sldId id="333" r:id="rId8"/>
    <p:sldId id="348" r:id="rId9"/>
    <p:sldId id="269" r:id="rId10"/>
    <p:sldId id="306" r:id="rId11"/>
    <p:sldId id="308" r:id="rId12"/>
    <p:sldId id="309" r:id="rId13"/>
    <p:sldId id="310" r:id="rId14"/>
    <p:sldId id="311" r:id="rId15"/>
    <p:sldId id="312" r:id="rId16"/>
    <p:sldId id="313" r:id="rId17"/>
    <p:sldId id="314" r:id="rId18"/>
    <p:sldId id="315" r:id="rId19"/>
    <p:sldId id="316" r:id="rId20"/>
    <p:sldId id="317" r:id="rId21"/>
    <p:sldId id="266" r:id="rId22"/>
    <p:sldId id="272" r:id="rId23"/>
    <p:sldId id="318" r:id="rId24"/>
    <p:sldId id="273" r:id="rId25"/>
    <p:sldId id="319" r:id="rId26"/>
    <p:sldId id="275" r:id="rId27"/>
    <p:sldId id="276" r:id="rId28"/>
    <p:sldId id="277" r:id="rId29"/>
    <p:sldId id="278" r:id="rId30"/>
    <p:sldId id="279" r:id="rId31"/>
    <p:sldId id="280" r:id="rId32"/>
    <p:sldId id="341" r:id="rId33"/>
    <p:sldId id="342" r:id="rId34"/>
    <p:sldId id="347" r:id="rId35"/>
    <p:sldId id="349" r:id="rId36"/>
    <p:sldId id="354" r:id="rId37"/>
    <p:sldId id="353" r:id="rId38"/>
    <p:sldId id="283" r:id="rId39"/>
    <p:sldId id="284" r:id="rId40"/>
    <p:sldId id="285" r:id="rId41"/>
    <p:sldId id="321" r:id="rId42"/>
    <p:sldId id="322" r:id="rId43"/>
    <p:sldId id="286" r:id="rId44"/>
    <p:sldId id="287" r:id="rId45"/>
    <p:sldId id="288" r:id="rId46"/>
    <p:sldId id="289" r:id="rId47"/>
    <p:sldId id="290" r:id="rId48"/>
    <p:sldId id="343" r:id="rId49"/>
    <p:sldId id="291" r:id="rId50"/>
    <p:sldId id="292" r:id="rId51"/>
    <p:sldId id="323" r:id="rId52"/>
    <p:sldId id="326" r:id="rId53"/>
    <p:sldId id="334" r:id="rId54"/>
    <p:sldId id="335" r:id="rId55"/>
    <p:sldId id="327" r:id="rId56"/>
    <p:sldId id="338" r:id="rId57"/>
    <p:sldId id="344" r:id="rId58"/>
    <p:sldId id="298" r:id="rId59"/>
    <p:sldId id="299" r:id="rId60"/>
    <p:sldId id="336" r:id="rId61"/>
    <p:sldId id="339" r:id="rId62"/>
    <p:sldId id="300" r:id="rId63"/>
    <p:sldId id="337" r:id="rId64"/>
    <p:sldId id="302" r:id="rId65"/>
    <p:sldId id="303" r:id="rId66"/>
    <p:sldId id="304" r:id="rId67"/>
    <p:sldId id="305" r:id="rId68"/>
    <p:sldId id="324" r:id="rId69"/>
    <p:sldId id="355" r:id="rId70"/>
    <p:sldId id="356" r:id="rId71"/>
    <p:sldId id="358" r:id="rId72"/>
    <p:sldId id="357" r:id="rId73"/>
  </p:sldIdLst>
  <p:sldSz cx="9144000" cy="6858000" type="screen4x3"/>
  <p:notesSz cx="6858000" cy="9144000"/>
  <p:defaultTextStyle>
    <a:defPPr>
      <a:defRPr lang="en-GB"/>
    </a:defPPr>
    <a:lvl1pPr algn="l" rtl="0" eaLnBrk="0" fontAlgn="base" hangingPunct="0">
      <a:spcBef>
        <a:spcPct val="20000"/>
      </a:spcBef>
      <a:spcAft>
        <a:spcPct val="0"/>
      </a:spcAft>
      <a:buClr>
        <a:schemeClr val="folHlink"/>
      </a:buClr>
      <a:buChar char="•"/>
      <a:defRPr sz="24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folHlink"/>
      </a:buClr>
      <a:buChar char="•"/>
      <a:defRPr sz="24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folHlink"/>
      </a:buClr>
      <a:buChar char="•"/>
      <a:defRPr sz="24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folHlink"/>
      </a:buClr>
      <a:buChar char="•"/>
      <a:defRPr sz="24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folHlink"/>
      </a:buClr>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36" autoAdjust="0"/>
    <p:restoredTop sz="94683" autoAdjust="0"/>
  </p:normalViewPr>
  <p:slideViewPr>
    <p:cSldViewPr>
      <p:cViewPr varScale="1">
        <p:scale>
          <a:sx n="89" d="100"/>
          <a:sy n="89" d="100"/>
        </p:scale>
        <p:origin x="-8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9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endParaRPr lang="en-GB"/>
          </a:p>
        </p:txBody>
      </p:sp>
      <p:sp>
        <p:nvSpPr>
          <p:cNvPr id="10243"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endParaRPr lang="en-GB"/>
          </a:p>
        </p:txBody>
      </p:sp>
      <p:sp>
        <p:nvSpPr>
          <p:cNvPr id="10244"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sp>
        <p:nvSpPr>
          <p:cNvPr id="10246"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endParaRPr lang="en-GB"/>
          </a:p>
        </p:txBody>
      </p:sp>
      <p:sp>
        <p:nvSpPr>
          <p:cNvPr id="10247"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3EC2EC15-5677-4894-8E59-068C47BAD2B4}" type="slidenum">
              <a:rPr lang="en-GB"/>
              <a:pPr/>
              <a:t>‹#›</a:t>
            </a:fld>
            <a:endParaRPr lang="en-GB"/>
          </a:p>
        </p:txBody>
      </p:sp>
    </p:spTree>
    <p:extLst>
      <p:ext uri="{BB962C8B-B14F-4D97-AF65-F5344CB8AC3E}">
        <p14:creationId xmlns:p14="http://schemas.microsoft.com/office/powerpoint/2010/main" val="17536939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DC4B34E-5E64-4BA5-B558-3EF7A1908C13}" type="slidenum">
              <a:rPr lang="en-GB"/>
              <a:pPr/>
              <a:t>1</a:t>
            </a:fld>
            <a:endParaRPr lang="en-GB"/>
          </a:p>
        </p:txBody>
      </p:sp>
      <p:sp>
        <p:nvSpPr>
          <p:cNvPr id="12290" name="Rectangle 2"/>
          <p:cNvSpPr>
            <a:spLocks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660525" y="2286000"/>
            <a:ext cx="6977063" cy="841375"/>
          </a:xfrm>
        </p:spPr>
        <p:txBody>
          <a:bodyPr tIns="0" anchor="ctr"/>
          <a:lstStyle>
            <a:lvl1pPr>
              <a:defRPr/>
            </a:lvl1pPr>
          </a:lstStyle>
          <a:p>
            <a:pPr lvl="0"/>
            <a:r>
              <a:rPr lang="en-GB" noProof="0" smtClean="0"/>
              <a:t>Klicka här för att ändra format på bakgrundsrubriken</a:t>
            </a:r>
          </a:p>
        </p:txBody>
      </p:sp>
      <p:sp>
        <p:nvSpPr>
          <p:cNvPr id="8195" name="Rectangle 3"/>
          <p:cNvSpPr>
            <a:spLocks noGrp="1" noChangeArrowheads="1"/>
          </p:cNvSpPr>
          <p:nvPr>
            <p:ph type="subTitle" idx="1"/>
          </p:nvPr>
        </p:nvSpPr>
        <p:spPr>
          <a:xfrm>
            <a:off x="1660525" y="3886200"/>
            <a:ext cx="6977063" cy="1752600"/>
          </a:xfrm>
        </p:spPr>
        <p:txBody>
          <a:bodyPr lIns="36000" tIns="0" rIns="36000"/>
          <a:lstStyle>
            <a:lvl1pPr marL="0" indent="0">
              <a:buFontTx/>
              <a:buNone/>
              <a:defRPr/>
            </a:lvl1pPr>
          </a:lstStyle>
          <a:p>
            <a:pPr lvl="0"/>
            <a:r>
              <a:rPr lang="en-GB" noProof="0" smtClean="0"/>
              <a:t>Klicka här för att ändra format på underrubrik i bakgrunden</a:t>
            </a:r>
          </a:p>
        </p:txBody>
      </p:sp>
      <p:sp>
        <p:nvSpPr>
          <p:cNvPr id="8196" name="Rectangle 4"/>
          <p:cNvSpPr>
            <a:spLocks noChangeArrowheads="1"/>
          </p:cNvSpPr>
          <p:nvPr/>
        </p:nvSpPr>
        <p:spPr bwMode="auto">
          <a:xfrm>
            <a:off x="8677275" y="357188"/>
            <a:ext cx="231775" cy="252412"/>
          </a:xfrm>
          <a:prstGeom prst="rect">
            <a:avLst/>
          </a:prstGeom>
          <a:solidFill>
            <a:srgbClr val="202E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spcBef>
                <a:spcPct val="0"/>
              </a:spcBef>
              <a:buClrTx/>
              <a:buFontTx/>
              <a:buNone/>
            </a:pPr>
            <a:fld id="{7EE2B13C-39F6-47EE-B4BB-B1C75B0294C2}" type="slidenum">
              <a:rPr lang="en-GB" sz="1200">
                <a:solidFill>
                  <a:schemeClr val="bg1"/>
                </a:solidFill>
              </a:rPr>
              <a:pPr algn="ctr">
                <a:spcBef>
                  <a:spcPct val="0"/>
                </a:spcBef>
                <a:buClrTx/>
                <a:buFontTx/>
                <a:buNone/>
              </a:pPr>
              <a:t>‹#›</a:t>
            </a:fld>
            <a:endParaRPr lang="en-GB" sz="1400">
              <a:solidFill>
                <a:schemeClr val="bg1"/>
              </a:solidFill>
            </a:endParaRPr>
          </a:p>
        </p:txBody>
      </p:sp>
      <p:sp>
        <p:nvSpPr>
          <p:cNvPr id="8197" name="Rectangle 5"/>
          <p:cNvSpPr>
            <a:spLocks noGrp="1" noChangeArrowheads="1"/>
          </p:cNvSpPr>
          <p:nvPr>
            <p:ph type="dt" sz="half" idx="2"/>
          </p:nvPr>
        </p:nvSpPr>
        <p:spPr>
          <a:xfrm>
            <a:off x="7080250" y="6196013"/>
            <a:ext cx="1828800" cy="301625"/>
          </a:xfrm>
        </p:spPr>
        <p:txBody>
          <a:bodyPr/>
          <a:lstStyle>
            <a:lvl1pPr>
              <a:defRPr/>
            </a:lvl1pPr>
          </a:lstStyle>
          <a:p>
            <a:endParaRPr lang="en-GB"/>
          </a:p>
        </p:txBody>
      </p:sp>
      <p:grpSp>
        <p:nvGrpSpPr>
          <p:cNvPr id="8198" name="Group 6"/>
          <p:cNvGrpSpPr>
            <a:grpSpLocks/>
          </p:cNvGrpSpPr>
          <p:nvPr/>
        </p:nvGrpSpPr>
        <p:grpSpPr bwMode="auto">
          <a:xfrm>
            <a:off x="1660525" y="6196013"/>
            <a:ext cx="2673350" cy="323850"/>
            <a:chOff x="1584" y="3999"/>
            <a:chExt cx="1824" cy="204"/>
          </a:xfrm>
        </p:grpSpPr>
        <p:sp>
          <p:nvSpPr>
            <p:cNvPr id="8199" name="Rectangle 7"/>
            <p:cNvSpPr>
              <a:spLocks noChangeArrowheads="1"/>
            </p:cNvSpPr>
            <p:nvPr/>
          </p:nvSpPr>
          <p:spPr bwMode="auto">
            <a:xfrm>
              <a:off x="1584" y="3999"/>
              <a:ext cx="1824"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600"/>
            <a:lstStyle/>
            <a:p>
              <a:pPr>
                <a:spcBef>
                  <a:spcPct val="0"/>
                </a:spcBef>
                <a:buClrTx/>
                <a:buFontTx/>
                <a:buNone/>
              </a:pPr>
              <a:r>
                <a:rPr lang="en-GB" sz="1100"/>
                <a:t> </a:t>
              </a:r>
            </a:p>
          </p:txBody>
        </p:sp>
        <p:sp>
          <p:nvSpPr>
            <p:cNvPr id="8200" name="Line 8"/>
            <p:cNvSpPr>
              <a:spLocks noChangeShapeType="1"/>
            </p:cNvSpPr>
            <p:nvPr/>
          </p:nvSpPr>
          <p:spPr bwMode="auto">
            <a:xfrm>
              <a:off x="1584" y="4006"/>
              <a:ext cx="0" cy="19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079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sp>
        <p:nvSpPr>
          <p:cNvPr id="8201" name="Rectangle 9"/>
          <p:cNvSpPr>
            <a:spLocks noGrp="1" noChangeArrowheads="1"/>
          </p:cNvSpPr>
          <p:nvPr>
            <p:ph type="ftr" sz="quarter" idx="3"/>
          </p:nvPr>
        </p:nvSpPr>
        <p:spPr>
          <a:xfrm>
            <a:off x="1660525" y="6196013"/>
            <a:ext cx="2673350" cy="301625"/>
          </a:xfrm>
        </p:spPr>
        <p:txBody>
          <a:bodyPr/>
          <a:lstStyle>
            <a:lvl1pPr>
              <a:defRPr/>
            </a:lvl1pPr>
          </a:lstStyle>
          <a:p>
            <a:endParaRPr lang="en-GB"/>
          </a:p>
        </p:txBody>
      </p:sp>
      <p:sp>
        <p:nvSpPr>
          <p:cNvPr id="8202" name="Line 10"/>
          <p:cNvSpPr>
            <a:spLocks noChangeShapeType="1"/>
          </p:cNvSpPr>
          <p:nvPr/>
        </p:nvSpPr>
        <p:spPr bwMode="auto">
          <a:xfrm>
            <a:off x="1660525" y="6196013"/>
            <a:ext cx="0" cy="301625"/>
          </a:xfrm>
          <a:prstGeom prst="line">
            <a:avLst/>
          </a:prstGeom>
          <a:noFill/>
          <a:ln w="1079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pic>
        <p:nvPicPr>
          <p:cNvPr id="8203" name="Picture 11" descr="SKANSKA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62663"/>
            <a:ext cx="1471613" cy="525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64138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4513" y="485775"/>
            <a:ext cx="1743075" cy="51276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1660525" y="485775"/>
            <a:ext cx="5081588" cy="5127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73064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60525" y="485775"/>
            <a:ext cx="6977063" cy="841375"/>
          </a:xfrm>
        </p:spPr>
        <p:txBody>
          <a:bodyPr/>
          <a:lstStyle/>
          <a:p>
            <a:r>
              <a:rPr lang="en-US" smtClean="0"/>
              <a:t>Click to edit Master title style</a:t>
            </a:r>
            <a:endParaRPr lang="sv-SE"/>
          </a:p>
        </p:txBody>
      </p:sp>
      <p:sp>
        <p:nvSpPr>
          <p:cNvPr id="3" name="Content Placeholder 2"/>
          <p:cNvSpPr>
            <a:spLocks noGrp="1"/>
          </p:cNvSpPr>
          <p:nvPr>
            <p:ph sz="half" idx="1"/>
          </p:nvPr>
        </p:nvSpPr>
        <p:spPr>
          <a:xfrm>
            <a:off x="1660525" y="1295400"/>
            <a:ext cx="3411538"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5224463" y="1295400"/>
            <a:ext cx="341312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a:xfrm>
            <a:off x="7080250" y="6197600"/>
            <a:ext cx="1828800" cy="301625"/>
          </a:xfrm>
        </p:spPr>
        <p:txBody>
          <a:bodyPr/>
          <a:lstStyle>
            <a:lvl1pPr>
              <a:defRPr/>
            </a:lvl1pPr>
          </a:lstStyle>
          <a:p>
            <a:endParaRPr lang="en-GB"/>
          </a:p>
        </p:txBody>
      </p:sp>
      <p:sp>
        <p:nvSpPr>
          <p:cNvPr id="6" name="Footer Placeholder 5"/>
          <p:cNvSpPr>
            <a:spLocks noGrp="1"/>
          </p:cNvSpPr>
          <p:nvPr>
            <p:ph type="ftr" sz="quarter" idx="11"/>
          </p:nvPr>
        </p:nvSpPr>
        <p:spPr>
          <a:xfrm>
            <a:off x="1660525" y="6197600"/>
            <a:ext cx="2673350" cy="301625"/>
          </a:xfrm>
        </p:spPr>
        <p:txBody>
          <a:bodyPr/>
          <a:lstStyle>
            <a:lvl1pPr>
              <a:defRPr/>
            </a:lvl1pPr>
          </a:lstStyle>
          <a:p>
            <a:endParaRPr lang="en-GB"/>
          </a:p>
        </p:txBody>
      </p:sp>
    </p:spTree>
    <p:extLst>
      <p:ext uri="{BB962C8B-B14F-4D97-AF65-F5344CB8AC3E}">
        <p14:creationId xmlns:p14="http://schemas.microsoft.com/office/powerpoint/2010/main" val="2140819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60525" y="485775"/>
            <a:ext cx="6977063" cy="841375"/>
          </a:xfrm>
        </p:spPr>
        <p:txBody>
          <a:bodyPr/>
          <a:lstStyle/>
          <a:p>
            <a:r>
              <a:rPr lang="en-US" smtClean="0"/>
              <a:t>Click to edit Master title style</a:t>
            </a:r>
            <a:endParaRPr lang="sv-SE"/>
          </a:p>
        </p:txBody>
      </p:sp>
      <p:sp>
        <p:nvSpPr>
          <p:cNvPr id="3" name="Content Placeholder 2"/>
          <p:cNvSpPr>
            <a:spLocks noGrp="1"/>
          </p:cNvSpPr>
          <p:nvPr>
            <p:ph sz="quarter" idx="1"/>
          </p:nvPr>
        </p:nvSpPr>
        <p:spPr>
          <a:xfrm>
            <a:off x="1660525" y="1295400"/>
            <a:ext cx="3411538"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1660525" y="3530600"/>
            <a:ext cx="3411538"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half" idx="3"/>
          </p:nvPr>
        </p:nvSpPr>
        <p:spPr>
          <a:xfrm>
            <a:off x="5224463" y="1295400"/>
            <a:ext cx="341312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Date Placeholder 5"/>
          <p:cNvSpPr>
            <a:spLocks noGrp="1"/>
          </p:cNvSpPr>
          <p:nvPr>
            <p:ph type="dt" sz="half" idx="10"/>
          </p:nvPr>
        </p:nvSpPr>
        <p:spPr>
          <a:xfrm>
            <a:off x="7080250" y="6197600"/>
            <a:ext cx="1828800" cy="301625"/>
          </a:xfrm>
        </p:spPr>
        <p:txBody>
          <a:bodyPr/>
          <a:lstStyle>
            <a:lvl1pPr>
              <a:defRPr/>
            </a:lvl1pPr>
          </a:lstStyle>
          <a:p>
            <a:endParaRPr lang="en-GB"/>
          </a:p>
        </p:txBody>
      </p:sp>
      <p:sp>
        <p:nvSpPr>
          <p:cNvPr id="7" name="Footer Placeholder 6"/>
          <p:cNvSpPr>
            <a:spLocks noGrp="1"/>
          </p:cNvSpPr>
          <p:nvPr>
            <p:ph type="ftr" sz="quarter" idx="11"/>
          </p:nvPr>
        </p:nvSpPr>
        <p:spPr>
          <a:xfrm>
            <a:off x="1660525" y="6197600"/>
            <a:ext cx="2673350" cy="301625"/>
          </a:xfrm>
        </p:spPr>
        <p:txBody>
          <a:bodyPr/>
          <a:lstStyle>
            <a:lvl1pPr>
              <a:defRPr/>
            </a:lvl1pPr>
          </a:lstStyle>
          <a:p>
            <a:endParaRPr lang="en-GB"/>
          </a:p>
        </p:txBody>
      </p:sp>
    </p:spTree>
    <p:extLst>
      <p:ext uri="{BB962C8B-B14F-4D97-AF65-F5344CB8AC3E}">
        <p14:creationId xmlns:p14="http://schemas.microsoft.com/office/powerpoint/2010/main" val="4282165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0525" y="485775"/>
            <a:ext cx="6977063" cy="841375"/>
          </a:xfrm>
        </p:spPr>
        <p:txBody>
          <a:bodyPr/>
          <a:lstStyle/>
          <a:p>
            <a:r>
              <a:rPr lang="en-US" smtClean="0"/>
              <a:t>Click to edit Master title style</a:t>
            </a:r>
            <a:endParaRPr lang="sv-SE"/>
          </a:p>
        </p:txBody>
      </p:sp>
      <p:sp>
        <p:nvSpPr>
          <p:cNvPr id="3" name="Content Placeholder 2"/>
          <p:cNvSpPr>
            <a:spLocks noGrp="1"/>
          </p:cNvSpPr>
          <p:nvPr>
            <p:ph sz="quarter" idx="1"/>
          </p:nvPr>
        </p:nvSpPr>
        <p:spPr>
          <a:xfrm>
            <a:off x="1660525" y="1295400"/>
            <a:ext cx="3411538"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1660525" y="3530600"/>
            <a:ext cx="3411538"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half" idx="3"/>
          </p:nvPr>
        </p:nvSpPr>
        <p:spPr>
          <a:xfrm>
            <a:off x="5224463" y="1295400"/>
            <a:ext cx="341312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Date Placeholder 5"/>
          <p:cNvSpPr>
            <a:spLocks noGrp="1"/>
          </p:cNvSpPr>
          <p:nvPr>
            <p:ph type="dt" sz="half" idx="10"/>
          </p:nvPr>
        </p:nvSpPr>
        <p:spPr>
          <a:xfrm>
            <a:off x="7080250" y="6197600"/>
            <a:ext cx="1828800" cy="301625"/>
          </a:xfrm>
        </p:spPr>
        <p:txBody>
          <a:bodyPr/>
          <a:lstStyle>
            <a:lvl1pPr>
              <a:defRPr/>
            </a:lvl1pPr>
          </a:lstStyle>
          <a:p>
            <a:endParaRPr lang="en-GB"/>
          </a:p>
        </p:txBody>
      </p:sp>
      <p:sp>
        <p:nvSpPr>
          <p:cNvPr id="7" name="Footer Placeholder 6"/>
          <p:cNvSpPr>
            <a:spLocks noGrp="1"/>
          </p:cNvSpPr>
          <p:nvPr>
            <p:ph type="ftr" sz="quarter" idx="11"/>
          </p:nvPr>
        </p:nvSpPr>
        <p:spPr>
          <a:xfrm>
            <a:off x="1660525" y="6197600"/>
            <a:ext cx="2673350" cy="301625"/>
          </a:xfrm>
        </p:spPr>
        <p:txBody>
          <a:bodyPr/>
          <a:lstStyle>
            <a:lvl1pPr>
              <a:defRPr/>
            </a:lvl1pPr>
          </a:lstStyle>
          <a:p>
            <a:endParaRPr lang="en-GB"/>
          </a:p>
        </p:txBody>
      </p:sp>
    </p:spTree>
    <p:extLst>
      <p:ext uri="{BB962C8B-B14F-4D97-AF65-F5344CB8AC3E}">
        <p14:creationId xmlns:p14="http://schemas.microsoft.com/office/powerpoint/2010/main" val="125206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660525" y="485775"/>
            <a:ext cx="6977063" cy="841375"/>
          </a:xfrm>
        </p:spPr>
        <p:txBody>
          <a:bodyPr/>
          <a:lstStyle/>
          <a:p>
            <a:r>
              <a:rPr lang="en-US" smtClean="0"/>
              <a:t>Click to edit Master title style</a:t>
            </a:r>
            <a:endParaRPr lang="sv-SE"/>
          </a:p>
        </p:txBody>
      </p:sp>
      <p:sp>
        <p:nvSpPr>
          <p:cNvPr id="3" name="Content Placeholder 2"/>
          <p:cNvSpPr>
            <a:spLocks noGrp="1"/>
          </p:cNvSpPr>
          <p:nvPr>
            <p:ph sz="quarter" idx="1"/>
          </p:nvPr>
        </p:nvSpPr>
        <p:spPr>
          <a:xfrm>
            <a:off x="1660525" y="1295400"/>
            <a:ext cx="3411538"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5224463" y="1295400"/>
            <a:ext cx="3413125"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half" idx="3"/>
          </p:nvPr>
        </p:nvSpPr>
        <p:spPr>
          <a:xfrm>
            <a:off x="1660525" y="3530600"/>
            <a:ext cx="69770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Date Placeholder 5"/>
          <p:cNvSpPr>
            <a:spLocks noGrp="1"/>
          </p:cNvSpPr>
          <p:nvPr>
            <p:ph type="dt" sz="half" idx="10"/>
          </p:nvPr>
        </p:nvSpPr>
        <p:spPr>
          <a:xfrm>
            <a:off x="7080250" y="6197600"/>
            <a:ext cx="1828800" cy="301625"/>
          </a:xfrm>
        </p:spPr>
        <p:txBody>
          <a:bodyPr/>
          <a:lstStyle>
            <a:lvl1pPr>
              <a:defRPr/>
            </a:lvl1pPr>
          </a:lstStyle>
          <a:p>
            <a:endParaRPr lang="en-GB"/>
          </a:p>
        </p:txBody>
      </p:sp>
      <p:sp>
        <p:nvSpPr>
          <p:cNvPr id="7" name="Footer Placeholder 6"/>
          <p:cNvSpPr>
            <a:spLocks noGrp="1"/>
          </p:cNvSpPr>
          <p:nvPr>
            <p:ph type="ftr" sz="quarter" idx="11"/>
          </p:nvPr>
        </p:nvSpPr>
        <p:spPr>
          <a:xfrm>
            <a:off x="1660525" y="6197600"/>
            <a:ext cx="2673350" cy="301625"/>
          </a:xfrm>
        </p:spPr>
        <p:txBody>
          <a:bodyPr/>
          <a:lstStyle>
            <a:lvl1pPr>
              <a:defRPr/>
            </a:lvl1pPr>
          </a:lstStyle>
          <a:p>
            <a:endParaRPr lang="en-GB"/>
          </a:p>
        </p:txBody>
      </p:sp>
    </p:spTree>
    <p:extLst>
      <p:ext uri="{BB962C8B-B14F-4D97-AF65-F5344CB8AC3E}">
        <p14:creationId xmlns:p14="http://schemas.microsoft.com/office/powerpoint/2010/main" val="2164934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660525" y="485775"/>
            <a:ext cx="6977063" cy="841375"/>
          </a:xfrm>
        </p:spPr>
        <p:txBody>
          <a:bodyPr/>
          <a:lstStyle/>
          <a:p>
            <a:r>
              <a:rPr lang="en-US" smtClean="0"/>
              <a:t>Click to edit Master title style</a:t>
            </a:r>
            <a:endParaRPr lang="sv-SE"/>
          </a:p>
        </p:txBody>
      </p:sp>
      <p:sp>
        <p:nvSpPr>
          <p:cNvPr id="3" name="Content Placeholder 2"/>
          <p:cNvSpPr>
            <a:spLocks noGrp="1"/>
          </p:cNvSpPr>
          <p:nvPr>
            <p:ph sz="half" idx="1"/>
          </p:nvPr>
        </p:nvSpPr>
        <p:spPr>
          <a:xfrm>
            <a:off x="1660525" y="1295400"/>
            <a:ext cx="69770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1660525" y="3530600"/>
            <a:ext cx="69770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a:xfrm>
            <a:off x="7080250" y="6197600"/>
            <a:ext cx="1828800" cy="301625"/>
          </a:xfrm>
        </p:spPr>
        <p:txBody>
          <a:bodyPr/>
          <a:lstStyle>
            <a:lvl1pPr>
              <a:defRPr/>
            </a:lvl1pPr>
          </a:lstStyle>
          <a:p>
            <a:endParaRPr lang="en-GB"/>
          </a:p>
        </p:txBody>
      </p:sp>
      <p:sp>
        <p:nvSpPr>
          <p:cNvPr id="6" name="Footer Placeholder 5"/>
          <p:cNvSpPr>
            <a:spLocks noGrp="1"/>
          </p:cNvSpPr>
          <p:nvPr>
            <p:ph type="ftr" sz="quarter" idx="11"/>
          </p:nvPr>
        </p:nvSpPr>
        <p:spPr>
          <a:xfrm>
            <a:off x="1660525" y="6197600"/>
            <a:ext cx="2673350" cy="301625"/>
          </a:xfrm>
        </p:spPr>
        <p:txBody>
          <a:bodyPr/>
          <a:lstStyle>
            <a:lvl1pPr>
              <a:defRPr/>
            </a:lvl1pPr>
          </a:lstStyle>
          <a:p>
            <a:endParaRPr lang="en-GB"/>
          </a:p>
        </p:txBody>
      </p:sp>
    </p:spTree>
    <p:extLst>
      <p:ext uri="{BB962C8B-B14F-4D97-AF65-F5344CB8AC3E}">
        <p14:creationId xmlns:p14="http://schemas.microsoft.com/office/powerpoint/2010/main" val="362488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96453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7834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1660525" y="1295400"/>
            <a:ext cx="3411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5224463" y="1295400"/>
            <a:ext cx="341312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5062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31521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84906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69840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80621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58152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660525" y="485775"/>
            <a:ext cx="69770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72000" rIns="36000" bIns="0" numCol="1" anchor="t" anchorCtr="0" compatLnSpc="1">
            <a:prstTxWarp prst="textNoShape">
              <a:avLst/>
            </a:prstTxWarp>
          </a:bodyPr>
          <a:lstStyle/>
          <a:p>
            <a:pPr lvl="0"/>
            <a:r>
              <a:rPr lang="en-GB" smtClean="0"/>
              <a:t>Klicka här för att ändra format på bakgrundsrubriken</a:t>
            </a:r>
          </a:p>
        </p:txBody>
      </p:sp>
      <p:sp>
        <p:nvSpPr>
          <p:cNvPr id="7171" name="Rectangle 3"/>
          <p:cNvSpPr>
            <a:spLocks noGrp="1" noChangeArrowheads="1"/>
          </p:cNvSpPr>
          <p:nvPr>
            <p:ph type="body" idx="1"/>
          </p:nvPr>
        </p:nvSpPr>
        <p:spPr bwMode="auto">
          <a:xfrm>
            <a:off x="1660525" y="1295400"/>
            <a:ext cx="6977063"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6000" rIns="91440" bIns="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sp>
        <p:nvSpPr>
          <p:cNvPr id="7172" name="Rectangle 4"/>
          <p:cNvSpPr>
            <a:spLocks noChangeArrowheads="1"/>
          </p:cNvSpPr>
          <p:nvPr/>
        </p:nvSpPr>
        <p:spPr bwMode="auto">
          <a:xfrm>
            <a:off x="8677275" y="357188"/>
            <a:ext cx="231775" cy="252412"/>
          </a:xfrm>
          <a:prstGeom prst="rect">
            <a:avLst/>
          </a:prstGeom>
          <a:solidFill>
            <a:srgbClr val="202E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spcBef>
                <a:spcPct val="0"/>
              </a:spcBef>
              <a:buClrTx/>
              <a:buFontTx/>
              <a:buNone/>
            </a:pPr>
            <a:fld id="{9CBE2583-7059-4A8F-9A3E-1F5EBE1CCFEB}" type="slidenum">
              <a:rPr lang="en-GB" sz="1200">
                <a:solidFill>
                  <a:schemeClr val="bg1"/>
                </a:solidFill>
              </a:rPr>
              <a:pPr algn="ctr">
                <a:spcBef>
                  <a:spcPct val="0"/>
                </a:spcBef>
                <a:buClrTx/>
                <a:buFontTx/>
                <a:buNone/>
              </a:pPr>
              <a:t>‹#›</a:t>
            </a:fld>
            <a:endParaRPr lang="en-GB" sz="1400">
              <a:solidFill>
                <a:schemeClr val="bg1"/>
              </a:solidFill>
            </a:endParaRPr>
          </a:p>
        </p:txBody>
      </p:sp>
      <p:sp>
        <p:nvSpPr>
          <p:cNvPr id="7173" name="Rectangle 5"/>
          <p:cNvSpPr>
            <a:spLocks noGrp="1" noChangeArrowheads="1"/>
          </p:cNvSpPr>
          <p:nvPr>
            <p:ph type="dt" sz="half" idx="2"/>
          </p:nvPr>
        </p:nvSpPr>
        <p:spPr bwMode="auto">
          <a:xfrm>
            <a:off x="7080250" y="6197600"/>
            <a:ext cx="1828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ctr" anchorCtr="0" compatLnSpc="1">
            <a:prstTxWarp prst="textNoShape">
              <a:avLst/>
            </a:prstTxWarp>
          </a:bodyPr>
          <a:lstStyle>
            <a:lvl1pPr algn="r">
              <a:spcBef>
                <a:spcPct val="0"/>
              </a:spcBef>
              <a:buClrTx/>
              <a:buFontTx/>
              <a:buNone/>
              <a:defRPr sz="700"/>
            </a:lvl1pPr>
          </a:lstStyle>
          <a:p>
            <a:endParaRPr lang="en-GB"/>
          </a:p>
        </p:txBody>
      </p:sp>
      <p:sp>
        <p:nvSpPr>
          <p:cNvPr id="7174" name="Rectangle 6"/>
          <p:cNvSpPr>
            <a:spLocks noGrp="1" noChangeArrowheads="1"/>
          </p:cNvSpPr>
          <p:nvPr>
            <p:ph type="ftr" sz="quarter" idx="3"/>
          </p:nvPr>
        </p:nvSpPr>
        <p:spPr bwMode="auto">
          <a:xfrm>
            <a:off x="1660525" y="6197600"/>
            <a:ext cx="2673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600" tIns="45720" rIns="91440" bIns="45720" numCol="1" anchor="t" anchorCtr="0" compatLnSpc="1">
            <a:prstTxWarp prst="textNoShape">
              <a:avLst/>
            </a:prstTxWarp>
          </a:bodyPr>
          <a:lstStyle>
            <a:lvl1pPr>
              <a:spcBef>
                <a:spcPct val="0"/>
              </a:spcBef>
              <a:buClrTx/>
              <a:buFontTx/>
              <a:buNone/>
              <a:defRPr sz="1100" b="1"/>
            </a:lvl1pPr>
          </a:lstStyle>
          <a:p>
            <a:endParaRPr lang="en-GB"/>
          </a:p>
        </p:txBody>
      </p:sp>
      <p:sp>
        <p:nvSpPr>
          <p:cNvPr id="7175" name="Line 7"/>
          <p:cNvSpPr>
            <a:spLocks noChangeShapeType="1"/>
          </p:cNvSpPr>
          <p:nvPr/>
        </p:nvSpPr>
        <p:spPr bwMode="auto">
          <a:xfrm>
            <a:off x="1660525" y="6197600"/>
            <a:ext cx="0" cy="301625"/>
          </a:xfrm>
          <a:prstGeom prst="line">
            <a:avLst/>
          </a:prstGeom>
          <a:noFill/>
          <a:ln w="1079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pic>
        <p:nvPicPr>
          <p:cNvPr id="7176" name="Picture 8" descr="SKANSKA_RGB"/>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6062663"/>
            <a:ext cx="1471613" cy="5254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0" fontAlgn="base" hangingPunct="0">
        <a:spcBef>
          <a:spcPct val="0"/>
        </a:spcBef>
        <a:spcAft>
          <a:spcPct val="0"/>
        </a:spcAft>
        <a:defRPr sz="3200" b="1">
          <a:solidFill>
            <a:schemeClr val="tx2"/>
          </a:solidFill>
          <a:latin typeface="Arial" charset="0"/>
        </a:defRPr>
      </a:lvl6pPr>
      <a:lvl7pPr marL="914400" algn="l" rtl="0" eaLnBrk="0" fontAlgn="base" hangingPunct="0">
        <a:spcBef>
          <a:spcPct val="0"/>
        </a:spcBef>
        <a:spcAft>
          <a:spcPct val="0"/>
        </a:spcAft>
        <a:defRPr sz="3200" b="1">
          <a:solidFill>
            <a:schemeClr val="tx2"/>
          </a:solidFill>
          <a:latin typeface="Arial" charset="0"/>
        </a:defRPr>
      </a:lvl7pPr>
      <a:lvl8pPr marL="1371600" algn="l" rtl="0" eaLnBrk="0" fontAlgn="base" hangingPunct="0">
        <a:spcBef>
          <a:spcPct val="0"/>
        </a:spcBef>
        <a:spcAft>
          <a:spcPct val="0"/>
        </a:spcAft>
        <a:defRPr sz="3200" b="1">
          <a:solidFill>
            <a:schemeClr val="tx2"/>
          </a:solidFill>
          <a:latin typeface="Arial" charset="0"/>
        </a:defRPr>
      </a:lvl8pPr>
      <a:lvl9pPr marL="1828800" algn="l"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Char char="•"/>
        <a:defRPr>
          <a:solidFill>
            <a:schemeClr val="tx1"/>
          </a:solidFill>
          <a:latin typeface="+mn-lt"/>
        </a:defRPr>
      </a:lvl3pPr>
      <a:lvl4pPr marL="1562100" indent="-228600" algn="l" rtl="0" eaLnBrk="0" fontAlgn="base" hangingPunct="0">
        <a:spcBef>
          <a:spcPct val="20000"/>
        </a:spcBef>
        <a:spcAft>
          <a:spcPct val="0"/>
        </a:spcAft>
        <a:buClr>
          <a:schemeClr val="folHlink"/>
        </a:buClr>
        <a:buChar char="•"/>
        <a:defRPr>
          <a:solidFill>
            <a:schemeClr val="tx1"/>
          </a:solidFill>
          <a:latin typeface="+mn-lt"/>
        </a:defRPr>
      </a:lvl4pPr>
      <a:lvl5pPr marL="1981200" indent="-228600" algn="l" rtl="0" eaLnBrk="0" fontAlgn="base" hangingPunct="0">
        <a:spcBef>
          <a:spcPct val="20000"/>
        </a:spcBef>
        <a:spcAft>
          <a:spcPct val="0"/>
        </a:spcAft>
        <a:buClr>
          <a:schemeClr val="folHlink"/>
        </a:buClr>
        <a:buChar char="•"/>
        <a:defRPr>
          <a:solidFill>
            <a:schemeClr val="tx1"/>
          </a:solidFill>
          <a:latin typeface="+mn-lt"/>
        </a:defRPr>
      </a:lvl5pPr>
      <a:lvl6pPr marL="2438400" indent="-228600" algn="l" rtl="0" eaLnBrk="0" fontAlgn="base" hangingPunct="0">
        <a:spcBef>
          <a:spcPct val="20000"/>
        </a:spcBef>
        <a:spcAft>
          <a:spcPct val="0"/>
        </a:spcAft>
        <a:buClr>
          <a:schemeClr val="folHlink"/>
        </a:buClr>
        <a:buChar char="•"/>
        <a:defRPr>
          <a:solidFill>
            <a:schemeClr val="tx1"/>
          </a:solidFill>
          <a:latin typeface="+mn-lt"/>
        </a:defRPr>
      </a:lvl6pPr>
      <a:lvl7pPr marL="2895600" indent="-228600" algn="l" rtl="0" eaLnBrk="0" fontAlgn="base" hangingPunct="0">
        <a:spcBef>
          <a:spcPct val="20000"/>
        </a:spcBef>
        <a:spcAft>
          <a:spcPct val="0"/>
        </a:spcAft>
        <a:buClr>
          <a:schemeClr val="folHlink"/>
        </a:buClr>
        <a:buChar char="•"/>
        <a:defRPr>
          <a:solidFill>
            <a:schemeClr val="tx1"/>
          </a:solidFill>
          <a:latin typeface="+mn-lt"/>
        </a:defRPr>
      </a:lvl7pPr>
      <a:lvl8pPr marL="3352800" indent="-228600" algn="l" rtl="0" eaLnBrk="0" fontAlgn="base" hangingPunct="0">
        <a:spcBef>
          <a:spcPct val="20000"/>
        </a:spcBef>
        <a:spcAft>
          <a:spcPct val="0"/>
        </a:spcAft>
        <a:buClr>
          <a:schemeClr val="folHlink"/>
        </a:buClr>
        <a:buChar char="•"/>
        <a:defRPr>
          <a:solidFill>
            <a:schemeClr val="tx1"/>
          </a:solidFill>
          <a:latin typeface="+mn-lt"/>
        </a:defRPr>
      </a:lvl8pPr>
      <a:lvl9pPr marL="3810000" indent="-228600" algn="l" rtl="0" eaLnBrk="0" fontAlgn="base" hangingPunct="0">
        <a:spcBef>
          <a:spcPct val="20000"/>
        </a:spcBef>
        <a:spcAft>
          <a:spcPct val="0"/>
        </a:spcAft>
        <a:buClr>
          <a:schemeClr val="folHlink"/>
        </a:buClr>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sv-SE" sz="2800"/>
              <a:t>VÄLKOMMEN TILL DOMARKONFERENS</a:t>
            </a:r>
            <a:br>
              <a:rPr lang="sv-SE" sz="2800"/>
            </a:br>
            <a:r>
              <a:rPr lang="sv-SE" sz="2800"/>
              <a:t>BOXER, 29 OKT 2005. </a:t>
            </a:r>
          </a:p>
        </p:txBody>
      </p:sp>
      <p:sp>
        <p:nvSpPr>
          <p:cNvPr id="2051" name="Rectangle 3"/>
          <p:cNvSpPr>
            <a:spLocks noGrp="1" noChangeArrowheads="1"/>
          </p:cNvSpPr>
          <p:nvPr>
            <p:ph type="body" idx="4294967295"/>
          </p:nvPr>
        </p:nvSpPr>
        <p:spPr>
          <a:xfrm>
            <a:off x="2166938" y="1295400"/>
            <a:ext cx="6977062" cy="4318000"/>
          </a:xfrm>
        </p:spPr>
        <p:txBody>
          <a:bodyPr/>
          <a:lstStyle/>
          <a:p>
            <a:pPr>
              <a:buFontTx/>
              <a:buNone/>
            </a:pPr>
            <a:endParaRPr lang="sv-SE"/>
          </a:p>
          <a:p>
            <a:pPr>
              <a:buFontTx/>
              <a:buNone/>
            </a:pPr>
            <a:endParaRPr lang="sv-SE"/>
          </a:p>
        </p:txBody>
      </p:sp>
      <p:pic>
        <p:nvPicPr>
          <p:cNvPr id="2054" name="Picture 6" descr="Huvudstudie  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4075" y="1628775"/>
            <a:ext cx="46894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62" name="Rectangle 38"/>
          <p:cNvSpPr>
            <a:spLocks noGrp="1" noChangeArrowheads="1"/>
          </p:cNvSpPr>
          <p:nvPr>
            <p:ph type="title"/>
          </p:nvPr>
        </p:nvSpPr>
        <p:spPr/>
        <p:txBody>
          <a:bodyPr/>
          <a:lstStyle/>
          <a:p>
            <a:r>
              <a:rPr lang="sv-SE"/>
              <a:t>Forts helhetsintryck</a:t>
            </a:r>
          </a:p>
        </p:txBody>
      </p:sp>
      <p:sp>
        <p:nvSpPr>
          <p:cNvPr id="154664" name="Rectangle 40"/>
          <p:cNvSpPr>
            <a:spLocks noGrp="1" noChangeArrowheads="1"/>
          </p:cNvSpPr>
          <p:nvPr>
            <p:ph type="body" sz="half" idx="2"/>
          </p:nvPr>
        </p:nvSpPr>
        <p:spPr>
          <a:xfrm>
            <a:off x="5292725" y="1557338"/>
            <a:ext cx="3413125" cy="4318000"/>
          </a:xfrm>
        </p:spPr>
        <p:txBody>
          <a:bodyPr/>
          <a:lstStyle/>
          <a:p>
            <a:r>
              <a:rPr lang="sv-SE" sz="2000"/>
              <a:t>Könsprägeln ska vara tydlig hos både hanhund och tik. Det är mycket viktigt att boxern har volym och inte bara är en siluett.</a:t>
            </a:r>
          </a:p>
        </p:txBody>
      </p:sp>
      <p:pic>
        <p:nvPicPr>
          <p:cNvPr id="154665" name="Picture 41" descr="F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1557338"/>
            <a:ext cx="4800600" cy="3605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7" name="Rectangle 7"/>
          <p:cNvSpPr>
            <a:spLocks noGrp="1" noChangeArrowheads="1"/>
          </p:cNvSpPr>
          <p:nvPr>
            <p:ph type="title"/>
          </p:nvPr>
        </p:nvSpPr>
        <p:spPr/>
        <p:txBody>
          <a:bodyPr/>
          <a:lstStyle/>
          <a:p>
            <a:r>
              <a:rPr lang="sv-SE"/>
              <a:t>Forts helhetsintryck</a:t>
            </a:r>
          </a:p>
        </p:txBody>
      </p:sp>
      <p:sp>
        <p:nvSpPr>
          <p:cNvPr id="168970" name="Rectangle 10"/>
          <p:cNvSpPr>
            <a:spLocks noGrp="1" noChangeArrowheads="1"/>
          </p:cNvSpPr>
          <p:nvPr>
            <p:ph type="body" sz="half" idx="3"/>
          </p:nvPr>
        </p:nvSpPr>
        <p:spPr>
          <a:xfrm>
            <a:off x="5219700" y="2349500"/>
            <a:ext cx="3413125" cy="4318000"/>
          </a:xfrm>
        </p:spPr>
        <p:txBody>
          <a:bodyPr/>
          <a:lstStyle/>
          <a:p>
            <a:r>
              <a:rPr lang="sv-SE"/>
              <a:t>Rörelserna skall vara livliga, kraftfulla, vägvinnande och eleganta.</a:t>
            </a:r>
          </a:p>
        </p:txBody>
      </p:sp>
      <p:pic>
        <p:nvPicPr>
          <p:cNvPr id="168975" name="Picture 15" descr="atibox_2004_winners_007"/>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87600" y="1346200"/>
            <a:ext cx="1957388" cy="208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8976" name="Picture 16" descr="atibox_2003_winners_020"/>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320925" y="3530600"/>
            <a:ext cx="2090738" cy="208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a:xfrm>
            <a:off x="2411413" y="476250"/>
            <a:ext cx="6977062" cy="841375"/>
          </a:xfrm>
        </p:spPr>
        <p:txBody>
          <a:bodyPr/>
          <a:lstStyle/>
          <a:p>
            <a:r>
              <a:rPr lang="sv-SE"/>
              <a:t>Boxerns huvud</a:t>
            </a:r>
          </a:p>
        </p:txBody>
      </p:sp>
      <p:sp>
        <p:nvSpPr>
          <p:cNvPr id="179207" name="Rectangle 7"/>
          <p:cNvSpPr>
            <a:spLocks noGrp="1" noChangeArrowheads="1"/>
          </p:cNvSpPr>
          <p:nvPr>
            <p:ph type="body" sz="half" idx="3"/>
          </p:nvPr>
        </p:nvSpPr>
        <p:spPr/>
        <p:txBody>
          <a:bodyPr/>
          <a:lstStyle/>
          <a:p>
            <a:pPr>
              <a:lnSpc>
                <a:spcPct val="90000"/>
              </a:lnSpc>
            </a:pPr>
            <a:r>
              <a:rPr lang="sv-SE"/>
              <a:t>Huvudet ger boxern dess särprägel. Det måste stå i proportion till kroppen och får inte ge ett för lätt intryck.</a:t>
            </a:r>
          </a:p>
          <a:p>
            <a:pPr>
              <a:lnSpc>
                <a:spcPct val="90000"/>
              </a:lnSpc>
            </a:pPr>
            <a:r>
              <a:rPr lang="sv-SE"/>
              <a:t>Huvudets skönhet beror på det harmoniska storleksförhållandet mellan nosparti och skalle.</a:t>
            </a:r>
          </a:p>
        </p:txBody>
      </p:sp>
      <p:pic>
        <p:nvPicPr>
          <p:cNvPr id="179208" name="Picture 8" descr="Huvudstudie  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466975" y="1508125"/>
            <a:ext cx="1997075" cy="183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9211" name="Picture 11" descr="sid11_4-ny"/>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484438" y="3500438"/>
            <a:ext cx="1993900" cy="2192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p:nvPr>
        </p:nvSpPr>
        <p:spPr/>
        <p:txBody>
          <a:bodyPr/>
          <a:lstStyle/>
          <a:p>
            <a:r>
              <a:rPr lang="sv-SE"/>
              <a:t>Forts huvud</a:t>
            </a:r>
          </a:p>
        </p:txBody>
      </p:sp>
      <p:sp>
        <p:nvSpPr>
          <p:cNvPr id="181254" name="Rectangle 6"/>
          <p:cNvSpPr>
            <a:spLocks noGrp="1" noChangeArrowheads="1"/>
          </p:cNvSpPr>
          <p:nvPr>
            <p:ph type="body" sz="half" idx="2"/>
          </p:nvPr>
        </p:nvSpPr>
        <p:spPr/>
        <p:txBody>
          <a:bodyPr/>
          <a:lstStyle/>
          <a:p>
            <a:r>
              <a:rPr lang="sv-SE"/>
              <a:t>Nospartiet skall vara så brett och mäktigt som möjligt. Från vilket håll man än betraktar huvudet, framifrån, uppifrån eller från sidan, skall nospartiet stå i rätt förhållande till skallen, dvs. aldrig verka för litet.</a:t>
            </a:r>
          </a:p>
        </p:txBody>
      </p:sp>
      <p:pic>
        <p:nvPicPr>
          <p:cNvPr id="181257" name="Picture 9" descr="atibox_2003_winners_019"/>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92275" y="1341438"/>
            <a:ext cx="2616200" cy="4332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lstStyle/>
          <a:p>
            <a:r>
              <a:rPr lang="sv-SE"/>
              <a:t>Forts huvud</a:t>
            </a:r>
          </a:p>
        </p:txBody>
      </p:sp>
      <p:sp>
        <p:nvSpPr>
          <p:cNvPr id="186374" name="Rectangle 6"/>
          <p:cNvSpPr>
            <a:spLocks noGrp="1" noChangeArrowheads="1"/>
          </p:cNvSpPr>
          <p:nvPr>
            <p:ph type="body" sz="half" idx="2"/>
          </p:nvPr>
        </p:nvSpPr>
        <p:spPr/>
        <p:txBody>
          <a:bodyPr/>
          <a:lstStyle/>
          <a:p>
            <a:r>
              <a:rPr lang="sv-SE"/>
              <a:t>Nospartiet skall vara så brett och mäktigt som möjligt. Från vilket håll man än betraktar huvudet, framifrån, uppifrån eller från sidan, skall nospartiet stå i rätt förhållande till skallen, dvs. aldrig verka för litet</a:t>
            </a:r>
          </a:p>
        </p:txBody>
      </p:sp>
      <p:pic>
        <p:nvPicPr>
          <p:cNvPr id="186375" name="Picture 7" descr="Fly Again II"/>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60525" y="1355725"/>
            <a:ext cx="3411538"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lstStyle/>
          <a:p>
            <a:r>
              <a:rPr lang="sv-SE"/>
              <a:t>Forts huvud</a:t>
            </a:r>
          </a:p>
        </p:txBody>
      </p:sp>
      <p:sp>
        <p:nvSpPr>
          <p:cNvPr id="188422" name="Rectangle 6"/>
          <p:cNvSpPr>
            <a:spLocks noGrp="1" noChangeArrowheads="1"/>
          </p:cNvSpPr>
          <p:nvPr>
            <p:ph type="body" sz="half" idx="2"/>
          </p:nvPr>
        </p:nvSpPr>
        <p:spPr>
          <a:xfrm>
            <a:off x="5148263" y="1700213"/>
            <a:ext cx="3413125" cy="4318000"/>
          </a:xfrm>
        </p:spPr>
        <p:txBody>
          <a:bodyPr/>
          <a:lstStyle/>
          <a:p>
            <a:r>
              <a:rPr lang="sv-SE" sz="2000"/>
              <a:t>Huvudet skall vara torrt, alltså utan rynkor. Naturligtvis bildas dock rynkor på skallen då hunden är extra uppmärksam. På båda sidor om näsroten och nedåt finns alltid antydan till rynkor.</a:t>
            </a:r>
          </a:p>
        </p:txBody>
      </p:sp>
      <p:pic>
        <p:nvPicPr>
          <p:cNvPr id="188425" name="Picture 9" descr="Huvudstudie  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31913" y="1700213"/>
            <a:ext cx="3519487" cy="3243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p:nvPr>
        </p:nvSpPr>
        <p:spPr/>
        <p:txBody>
          <a:bodyPr/>
          <a:lstStyle/>
          <a:p>
            <a:r>
              <a:rPr lang="sv-SE"/>
              <a:t>Forts huvud</a:t>
            </a:r>
          </a:p>
        </p:txBody>
      </p:sp>
      <p:sp>
        <p:nvSpPr>
          <p:cNvPr id="190470" name="Rectangle 6"/>
          <p:cNvSpPr>
            <a:spLocks noGrp="1" noChangeArrowheads="1"/>
          </p:cNvSpPr>
          <p:nvPr>
            <p:ph type="body" sz="half" idx="2"/>
          </p:nvPr>
        </p:nvSpPr>
        <p:spPr>
          <a:xfrm>
            <a:off x="5219700" y="1484313"/>
            <a:ext cx="3413125" cy="4318000"/>
          </a:xfrm>
        </p:spPr>
        <p:txBody>
          <a:bodyPr/>
          <a:lstStyle/>
          <a:p>
            <a:r>
              <a:rPr lang="sv-SE"/>
              <a:t>Den mörka masken skall begränsa sig till nospartiet och till sin färg tydligt skilja sig från färgen på huvudet, i övrigt för att intrycket inte skall bli dystert.</a:t>
            </a:r>
          </a:p>
        </p:txBody>
      </p:sp>
      <p:pic>
        <p:nvPicPr>
          <p:cNvPr id="190471" name="Picture 7" descr="Huvudstudie 2"/>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8888" y="1484313"/>
            <a:ext cx="3606800" cy="3263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Grp="1" noChangeArrowheads="1"/>
          </p:cNvSpPr>
          <p:nvPr>
            <p:ph type="title"/>
          </p:nvPr>
        </p:nvSpPr>
        <p:spPr/>
        <p:txBody>
          <a:bodyPr/>
          <a:lstStyle/>
          <a:p>
            <a:r>
              <a:rPr lang="sv-SE"/>
              <a:t>Forts huvud</a:t>
            </a:r>
          </a:p>
        </p:txBody>
      </p:sp>
      <p:sp>
        <p:nvSpPr>
          <p:cNvPr id="192518" name="Rectangle 6"/>
          <p:cNvSpPr>
            <a:spLocks noGrp="1" noChangeArrowheads="1"/>
          </p:cNvSpPr>
          <p:nvPr>
            <p:ph type="body" sz="half" idx="2"/>
          </p:nvPr>
        </p:nvSpPr>
        <p:spPr/>
        <p:txBody>
          <a:bodyPr/>
          <a:lstStyle/>
          <a:p>
            <a:r>
              <a:rPr lang="sv-SE"/>
              <a:t>Skallen ska vara så smal och kantig som möjligt.</a:t>
            </a:r>
          </a:p>
          <a:p>
            <a:r>
              <a:rPr lang="sv-SE"/>
              <a:t>Den skall vara lätt välvd, varken klotaktig, kort eller platt, ej heller för bred.</a:t>
            </a:r>
          </a:p>
          <a:p>
            <a:r>
              <a:rPr lang="sv-SE"/>
              <a:t>Nackknölen skall inte vara för kraftigt markerad</a:t>
            </a:r>
            <a:r>
              <a:rPr lang="sv-SE" sz="2000"/>
              <a:t>.</a:t>
            </a:r>
          </a:p>
        </p:txBody>
      </p:sp>
      <p:pic>
        <p:nvPicPr>
          <p:cNvPr id="192519" name="Picture 7" descr="atibox_2003_winners_019"/>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35150" y="1557338"/>
            <a:ext cx="2246313" cy="371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noChangeArrowheads="1"/>
          </p:cNvSpPr>
          <p:nvPr>
            <p:ph type="title"/>
          </p:nvPr>
        </p:nvSpPr>
        <p:spPr/>
        <p:txBody>
          <a:bodyPr/>
          <a:lstStyle/>
          <a:p>
            <a:r>
              <a:rPr lang="sv-SE"/>
              <a:t>Forts huvud</a:t>
            </a:r>
          </a:p>
        </p:txBody>
      </p:sp>
      <p:sp>
        <p:nvSpPr>
          <p:cNvPr id="194566" name="Rectangle 6"/>
          <p:cNvSpPr>
            <a:spLocks noGrp="1" noChangeArrowheads="1"/>
          </p:cNvSpPr>
          <p:nvPr>
            <p:ph type="body" sz="half" idx="2"/>
          </p:nvPr>
        </p:nvSpPr>
        <p:spPr/>
        <p:txBody>
          <a:bodyPr/>
          <a:lstStyle/>
          <a:p>
            <a:pPr>
              <a:lnSpc>
                <a:spcPct val="90000"/>
              </a:lnSpc>
            </a:pPr>
            <a:r>
              <a:rPr lang="sv-SE" sz="2000"/>
              <a:t>Pannan skall mot nosryggen bilda en tydlig avsats.</a:t>
            </a:r>
          </a:p>
          <a:p>
            <a:pPr>
              <a:lnSpc>
                <a:spcPct val="90000"/>
              </a:lnSpc>
            </a:pPr>
            <a:r>
              <a:rPr lang="sv-SE" sz="2000"/>
              <a:t>Nosryggen får inte vara intryckt i pannan som hos bulldog men ej heller sluttande.</a:t>
            </a:r>
          </a:p>
          <a:p>
            <a:pPr>
              <a:lnSpc>
                <a:spcPct val="90000"/>
              </a:lnSpc>
            </a:pPr>
            <a:r>
              <a:rPr lang="sv-SE" sz="2000"/>
              <a:t>Boxern skall vara lätt uppnäst.</a:t>
            </a:r>
          </a:p>
          <a:p>
            <a:pPr>
              <a:lnSpc>
                <a:spcPct val="90000"/>
              </a:lnSpc>
            </a:pPr>
            <a:r>
              <a:rPr lang="sv-SE" sz="2000"/>
              <a:t>Nostryffeln skall vara bred och svart med vida näsborrar.</a:t>
            </a:r>
          </a:p>
          <a:p>
            <a:pPr>
              <a:lnSpc>
                <a:spcPct val="90000"/>
              </a:lnSpc>
            </a:pPr>
            <a:r>
              <a:rPr lang="sv-SE" sz="2000"/>
              <a:t>Nosspetsen skall ligga något högre än näsroten.</a:t>
            </a:r>
          </a:p>
        </p:txBody>
      </p:sp>
      <p:pic>
        <p:nvPicPr>
          <p:cNvPr id="194567" name="Picture 7" descr="boxer_head_05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03350" y="1412875"/>
            <a:ext cx="3192463" cy="399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title"/>
          </p:nvPr>
        </p:nvSpPr>
        <p:spPr/>
        <p:txBody>
          <a:bodyPr/>
          <a:lstStyle/>
          <a:p>
            <a:r>
              <a:rPr lang="sv-SE"/>
              <a:t>Nosparti</a:t>
            </a:r>
          </a:p>
        </p:txBody>
      </p:sp>
      <p:sp>
        <p:nvSpPr>
          <p:cNvPr id="196614" name="Rectangle 6"/>
          <p:cNvSpPr>
            <a:spLocks noGrp="1" noChangeArrowheads="1"/>
          </p:cNvSpPr>
          <p:nvPr>
            <p:ph type="body" sz="half" idx="2"/>
          </p:nvPr>
        </p:nvSpPr>
        <p:spPr/>
        <p:txBody>
          <a:bodyPr/>
          <a:lstStyle/>
          <a:p>
            <a:r>
              <a:rPr lang="sv-SE" sz="2000"/>
              <a:t>Nospartiet skall vara väl utvecklat i rummets tre dimensioner, alltså varken spetsigt eller smalt, kort eller grunt.</a:t>
            </a:r>
          </a:p>
          <a:p>
            <a:r>
              <a:rPr lang="sv-SE" sz="2000"/>
              <a:t>Dess form påverkas av:</a:t>
            </a:r>
          </a:p>
          <a:p>
            <a:r>
              <a:rPr lang="sv-SE" sz="2000"/>
              <a:t>Käkarnas form</a:t>
            </a:r>
          </a:p>
          <a:p>
            <a:r>
              <a:rPr lang="sv-SE" sz="2000"/>
              <a:t>Hörntändernas placering i käkarna</a:t>
            </a:r>
          </a:p>
          <a:p>
            <a:r>
              <a:rPr lang="sv-SE" sz="2000"/>
              <a:t>Läpparnas beskaffenhet</a:t>
            </a:r>
          </a:p>
        </p:txBody>
      </p:sp>
      <p:pic>
        <p:nvPicPr>
          <p:cNvPr id="196615" name="Picture 7" descr="Huvudstudie 2"/>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00113" y="1628775"/>
            <a:ext cx="3606800" cy="3263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sv-SE"/>
              <a:t>SVENSKA BOXERKLUBBEN</a:t>
            </a:r>
          </a:p>
        </p:txBody>
      </p:sp>
      <p:sp>
        <p:nvSpPr>
          <p:cNvPr id="221187" name="Rectangle 3"/>
          <p:cNvSpPr>
            <a:spLocks noGrp="1" noChangeArrowheads="1"/>
          </p:cNvSpPr>
          <p:nvPr>
            <p:ph type="body" idx="1"/>
          </p:nvPr>
        </p:nvSpPr>
        <p:spPr/>
        <p:txBody>
          <a:bodyPr/>
          <a:lstStyle/>
          <a:p>
            <a:endParaRPr lang="sv-SE"/>
          </a:p>
          <a:p>
            <a:endParaRPr lang="sv-SE"/>
          </a:p>
          <a:p>
            <a:endParaRPr lang="sv-SE"/>
          </a:p>
          <a:p>
            <a:r>
              <a:rPr lang="sv-SE"/>
              <a:t>Svenska Boxerklubben har idag 1580 medlemmar.</a:t>
            </a:r>
          </a:p>
          <a:p>
            <a:r>
              <a:rPr lang="sv-SE"/>
              <a:t>År 2004 registrerades 542 boxer.</a:t>
            </a:r>
          </a:p>
          <a:p>
            <a:pPr>
              <a:buFontTx/>
              <a:buNone/>
            </a:pPr>
            <a:endParaRPr lang="sv-SE">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p:txBody>
          <a:bodyPr/>
          <a:lstStyle/>
          <a:p>
            <a:r>
              <a:rPr lang="sv-SE"/>
              <a:t>Forts nosparti</a:t>
            </a:r>
          </a:p>
        </p:txBody>
      </p:sp>
      <p:sp>
        <p:nvSpPr>
          <p:cNvPr id="198662" name="Rectangle 6"/>
          <p:cNvSpPr>
            <a:spLocks noGrp="1" noChangeArrowheads="1"/>
          </p:cNvSpPr>
          <p:nvPr>
            <p:ph type="body" sz="half" idx="2"/>
          </p:nvPr>
        </p:nvSpPr>
        <p:spPr>
          <a:xfrm>
            <a:off x="5219700" y="1484313"/>
            <a:ext cx="3413125" cy="4318000"/>
          </a:xfrm>
        </p:spPr>
        <p:txBody>
          <a:bodyPr/>
          <a:lstStyle/>
          <a:p>
            <a:r>
              <a:rPr lang="sv-SE" sz="2000"/>
              <a:t>Nospartiet skall vara väl utvecklat i rummets tre dimensioner, alltså varken spetsigt eller smalt, kort eller grunt.</a:t>
            </a:r>
          </a:p>
          <a:p>
            <a:r>
              <a:rPr lang="sv-SE" sz="2000"/>
              <a:t>Dess form påverkas av:</a:t>
            </a:r>
          </a:p>
          <a:p>
            <a:r>
              <a:rPr lang="sv-SE" sz="2000"/>
              <a:t>Käkarnas form</a:t>
            </a:r>
          </a:p>
          <a:p>
            <a:r>
              <a:rPr lang="sv-SE" sz="2000"/>
              <a:t>Hörntändernas placering i käkarna</a:t>
            </a:r>
          </a:p>
          <a:p>
            <a:r>
              <a:rPr lang="sv-SE" sz="2000"/>
              <a:t>Läpparnas beskaffenhet</a:t>
            </a:r>
          </a:p>
        </p:txBody>
      </p:sp>
      <p:pic>
        <p:nvPicPr>
          <p:cNvPr id="198663" name="Picture 7" descr="Foxy-Angel-huv"/>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47813" y="1628775"/>
            <a:ext cx="3232150" cy="3354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sv-SE"/>
              <a:t>forts nosparti</a:t>
            </a:r>
          </a:p>
        </p:txBody>
      </p:sp>
      <p:sp>
        <p:nvSpPr>
          <p:cNvPr id="46086" name="Rectangle 6"/>
          <p:cNvSpPr>
            <a:spLocks noGrp="1" noChangeArrowheads="1"/>
          </p:cNvSpPr>
          <p:nvPr>
            <p:ph type="body" sz="half" idx="2"/>
          </p:nvPr>
        </p:nvSpPr>
        <p:spPr/>
        <p:txBody>
          <a:bodyPr/>
          <a:lstStyle/>
          <a:p>
            <a:r>
              <a:rPr lang="sv-SE" sz="2000"/>
              <a:t>Hörntänderna skall vara välutvecklade och sitta på så stort avstånd ifrån varandra som möjligt.</a:t>
            </a:r>
          </a:p>
          <a:p>
            <a:r>
              <a:rPr lang="sv-SE" sz="2000"/>
              <a:t>Därigenom blir nospartiet framtill brett, nästan kvadratiskt och bildar en trubbig vinkel mot nosryggen.</a:t>
            </a:r>
          </a:p>
          <a:p>
            <a:r>
              <a:rPr lang="sv-SE" sz="2000"/>
              <a:t>Framtill skall övre läppkanten vila mot undre läppkanten.</a:t>
            </a:r>
          </a:p>
          <a:p>
            <a:pPr>
              <a:buFontTx/>
              <a:buNone/>
            </a:pPr>
            <a:endParaRPr lang="sv-SE" sz="2000"/>
          </a:p>
        </p:txBody>
      </p:sp>
      <p:pic>
        <p:nvPicPr>
          <p:cNvPr id="46089" name="Picture 9" descr="atibox_2003_winners_019"/>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35150" y="1412875"/>
            <a:ext cx="2224088" cy="3681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r>
              <a:rPr lang="sv-SE"/>
              <a:t>Forts nosparti</a:t>
            </a:r>
          </a:p>
        </p:txBody>
      </p:sp>
      <p:sp>
        <p:nvSpPr>
          <p:cNvPr id="59398" name="Rectangle 6"/>
          <p:cNvSpPr>
            <a:spLocks noGrp="1" noChangeArrowheads="1"/>
          </p:cNvSpPr>
          <p:nvPr>
            <p:ph type="body" sz="half" idx="2"/>
          </p:nvPr>
        </p:nvSpPr>
        <p:spPr/>
        <p:txBody>
          <a:bodyPr/>
          <a:lstStyle/>
          <a:p>
            <a:pPr>
              <a:lnSpc>
                <a:spcPct val="90000"/>
              </a:lnSpc>
            </a:pPr>
            <a:r>
              <a:rPr lang="sv-SE" sz="2000"/>
              <a:t>Den uppåtböjda delen av underkäken, som kallas haka, får inte på ett påfallande sätt skjuta ut framför överkäken, än mindre försvinna in under den.</a:t>
            </a:r>
          </a:p>
          <a:p>
            <a:pPr>
              <a:lnSpc>
                <a:spcPct val="90000"/>
              </a:lnSpc>
            </a:pPr>
            <a:r>
              <a:rPr lang="sv-SE" sz="2000"/>
              <a:t>Hakan skall såväl framifrån, som från sidan, vara väl markerad.</a:t>
            </a:r>
          </a:p>
          <a:p>
            <a:pPr>
              <a:lnSpc>
                <a:spcPct val="90000"/>
              </a:lnSpc>
            </a:pPr>
            <a:r>
              <a:rPr lang="sv-SE" sz="2000"/>
              <a:t>När munnen är sluten får varken tänderna i underkäken eller tungan vara synlig.</a:t>
            </a:r>
          </a:p>
        </p:txBody>
      </p:sp>
      <p:pic>
        <p:nvPicPr>
          <p:cNvPr id="59403" name="Picture 11" descr="Fly Again II"/>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60525" y="1393825"/>
            <a:ext cx="3411538"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Grp="1" noChangeArrowheads="1"/>
          </p:cNvSpPr>
          <p:nvPr>
            <p:ph type="title"/>
          </p:nvPr>
        </p:nvSpPr>
        <p:spPr/>
        <p:txBody>
          <a:bodyPr/>
          <a:lstStyle/>
          <a:p>
            <a:r>
              <a:rPr lang="sv-SE"/>
              <a:t>Forts nosparti</a:t>
            </a:r>
          </a:p>
        </p:txBody>
      </p:sp>
      <p:sp>
        <p:nvSpPr>
          <p:cNvPr id="200710" name="Rectangle 6"/>
          <p:cNvSpPr>
            <a:spLocks noGrp="1" noChangeArrowheads="1"/>
          </p:cNvSpPr>
          <p:nvPr>
            <p:ph type="body" sz="half" idx="2"/>
          </p:nvPr>
        </p:nvSpPr>
        <p:spPr>
          <a:xfrm>
            <a:off x="5219700" y="2060575"/>
            <a:ext cx="3413125" cy="4318000"/>
          </a:xfrm>
        </p:spPr>
        <p:txBody>
          <a:bodyPr/>
          <a:lstStyle/>
          <a:p>
            <a:r>
              <a:rPr lang="sv-SE" sz="2000"/>
              <a:t>Hakan skall såväl framifrån, som från sidan, vara väl markerad.</a:t>
            </a:r>
          </a:p>
          <a:p>
            <a:r>
              <a:rPr lang="sv-SE" sz="2000"/>
              <a:t>När munnen är sluten får varken tänderna i underkäken eller tungan vara synlig.</a:t>
            </a:r>
          </a:p>
          <a:p>
            <a:endParaRPr lang="sv-SE" sz="2000"/>
          </a:p>
        </p:txBody>
      </p:sp>
      <p:pic>
        <p:nvPicPr>
          <p:cNvPr id="200711" name="Picture 7" descr="Foxy-Angel-huv"/>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03350" y="1628775"/>
            <a:ext cx="3127375" cy="324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p:txBody>
          <a:bodyPr/>
          <a:lstStyle/>
          <a:p>
            <a:r>
              <a:rPr lang="sv-SE"/>
              <a:t>Läppar</a:t>
            </a:r>
          </a:p>
        </p:txBody>
      </p:sp>
      <p:sp>
        <p:nvSpPr>
          <p:cNvPr id="63497" name="Rectangle 9"/>
          <p:cNvSpPr>
            <a:spLocks noGrp="1" noChangeArrowheads="1"/>
          </p:cNvSpPr>
          <p:nvPr>
            <p:ph type="body" sz="half" idx="2"/>
          </p:nvPr>
        </p:nvSpPr>
        <p:spPr/>
        <p:txBody>
          <a:bodyPr/>
          <a:lstStyle/>
          <a:p>
            <a:r>
              <a:rPr lang="sv-SE" sz="2000"/>
              <a:t>Läpparna skall framhäva nospartiets utseende.</a:t>
            </a:r>
          </a:p>
          <a:p>
            <a:r>
              <a:rPr lang="sv-SE" sz="2000"/>
              <a:t>Överläppen skall vara tjock och fyllig.</a:t>
            </a:r>
          </a:p>
          <a:p>
            <a:r>
              <a:rPr lang="sv-SE" sz="2000"/>
              <a:t>Därmed fylla upp det hålrum som bildas genom underbettet, varvid läppen hålls uppe av underkäkens hörntänder.</a:t>
            </a:r>
          </a:p>
        </p:txBody>
      </p:sp>
      <p:pic>
        <p:nvPicPr>
          <p:cNvPr id="63498" name="Picture 10" descr="Huvudstudie  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42988" y="1484313"/>
            <a:ext cx="3519487" cy="324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4"/>
          <p:cNvSpPr>
            <a:spLocks noGrp="1" noChangeArrowheads="1"/>
          </p:cNvSpPr>
          <p:nvPr>
            <p:ph type="title"/>
          </p:nvPr>
        </p:nvSpPr>
        <p:spPr/>
        <p:txBody>
          <a:bodyPr/>
          <a:lstStyle/>
          <a:p>
            <a:r>
              <a:rPr lang="sv-SE"/>
              <a:t>Käkar/Tänder</a:t>
            </a:r>
          </a:p>
        </p:txBody>
      </p:sp>
      <p:sp>
        <p:nvSpPr>
          <p:cNvPr id="202758" name="Rectangle 6"/>
          <p:cNvSpPr>
            <a:spLocks noGrp="1" noChangeArrowheads="1"/>
          </p:cNvSpPr>
          <p:nvPr>
            <p:ph type="body" sz="half" idx="2"/>
          </p:nvPr>
        </p:nvSpPr>
        <p:spPr>
          <a:xfrm>
            <a:off x="5219700" y="1484313"/>
            <a:ext cx="3413125" cy="4318000"/>
          </a:xfrm>
        </p:spPr>
        <p:txBody>
          <a:bodyPr/>
          <a:lstStyle/>
          <a:p>
            <a:r>
              <a:rPr lang="sv-SE" sz="2000"/>
              <a:t>Boxern skall ha underbett.</a:t>
            </a:r>
          </a:p>
          <a:p>
            <a:r>
              <a:rPr lang="sv-SE" sz="2000"/>
              <a:t>Underkäken skjuter ut framför överkäken och skall vara lätt böjd uppåt.</a:t>
            </a:r>
          </a:p>
          <a:p>
            <a:r>
              <a:rPr lang="sv-SE" sz="2000"/>
              <a:t>Överkäken skall vara brett ansatt i skallen och endast obetydligt smalna av framåt.</a:t>
            </a:r>
          </a:p>
        </p:txBody>
      </p:sp>
      <p:pic>
        <p:nvPicPr>
          <p:cNvPr id="202759" name="Picture 7" descr="Fly Again II"/>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60525" y="1355725"/>
            <a:ext cx="3411538"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sv-SE"/>
              <a:t>Forts käkar/tänder</a:t>
            </a:r>
          </a:p>
        </p:txBody>
      </p:sp>
      <p:sp>
        <p:nvSpPr>
          <p:cNvPr id="72711" name="Rectangle 7"/>
          <p:cNvSpPr>
            <a:spLocks noGrp="1" noChangeArrowheads="1"/>
          </p:cNvSpPr>
          <p:nvPr>
            <p:ph type="body" sz="half" idx="3"/>
          </p:nvPr>
        </p:nvSpPr>
        <p:spPr/>
        <p:txBody>
          <a:bodyPr/>
          <a:lstStyle/>
          <a:p>
            <a:endParaRPr lang="sv-SE" sz="2000"/>
          </a:p>
          <a:p>
            <a:endParaRPr lang="sv-SE" sz="2000"/>
          </a:p>
          <a:p>
            <a:endParaRPr lang="sv-SE" sz="2000"/>
          </a:p>
          <a:p>
            <a:r>
              <a:rPr lang="sv-SE" sz="2000"/>
              <a:t>Tänderna skall vara starka och sunda.</a:t>
            </a:r>
          </a:p>
          <a:p>
            <a:r>
              <a:rPr lang="sv-SE" sz="2000"/>
              <a:t>Incisiverna skall vara ansatta så regelbundet som möjligt i en rak linje.</a:t>
            </a:r>
          </a:p>
          <a:p>
            <a:r>
              <a:rPr lang="sv-SE" sz="2000"/>
              <a:t>Hörntänderna skall vara stora och placerade på så stort avstånd ifrån varandra som möjligt.</a:t>
            </a:r>
          </a:p>
        </p:txBody>
      </p:sp>
      <p:pic>
        <p:nvPicPr>
          <p:cNvPr id="72712" name="Picture 8" descr="ext2_bild-7"/>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771775" y="1484313"/>
            <a:ext cx="1257300" cy="971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7" name="Picture 13" descr="sid9_5a"/>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763713" y="2492375"/>
            <a:ext cx="3155950" cy="3246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p:txBody>
          <a:bodyPr/>
          <a:lstStyle/>
          <a:p>
            <a:r>
              <a:rPr lang="sv-SE"/>
              <a:t>Kinder</a:t>
            </a:r>
          </a:p>
        </p:txBody>
      </p:sp>
      <p:sp>
        <p:nvSpPr>
          <p:cNvPr id="74758" name="Rectangle 6"/>
          <p:cNvSpPr>
            <a:spLocks noGrp="1" noChangeArrowheads="1"/>
          </p:cNvSpPr>
          <p:nvPr>
            <p:ph type="body" sz="half" idx="2"/>
          </p:nvPr>
        </p:nvSpPr>
        <p:spPr/>
        <p:txBody>
          <a:bodyPr/>
          <a:lstStyle/>
          <a:p>
            <a:r>
              <a:rPr lang="sv-SE" sz="2000"/>
              <a:t>Kinderna skall, i överensstämmelse med käkarna, vara kraftigt utvecklade utan att ändå vara för betonat framträdande.</a:t>
            </a:r>
          </a:p>
          <a:p>
            <a:r>
              <a:rPr lang="sv-SE" sz="2000"/>
              <a:t>De skall snarare med en lätt välvning övergå i nospartiet.</a:t>
            </a:r>
          </a:p>
        </p:txBody>
      </p:sp>
      <p:pic>
        <p:nvPicPr>
          <p:cNvPr id="74761" name="Picture 9" descr="atibox_2003_winners_019"/>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31913" y="1196975"/>
            <a:ext cx="2832100" cy="4689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Rectangle 7"/>
          <p:cNvSpPr>
            <a:spLocks noGrp="1" noChangeArrowheads="1"/>
          </p:cNvSpPr>
          <p:nvPr>
            <p:ph type="title"/>
          </p:nvPr>
        </p:nvSpPr>
        <p:spPr/>
        <p:txBody>
          <a:bodyPr/>
          <a:lstStyle/>
          <a:p>
            <a:r>
              <a:rPr lang="sv-SE"/>
              <a:t>Ögon</a:t>
            </a:r>
          </a:p>
        </p:txBody>
      </p:sp>
      <p:sp>
        <p:nvSpPr>
          <p:cNvPr id="76810" name="Rectangle 10"/>
          <p:cNvSpPr>
            <a:spLocks noGrp="1" noChangeArrowheads="1"/>
          </p:cNvSpPr>
          <p:nvPr>
            <p:ph type="body" sz="half" idx="3"/>
          </p:nvPr>
        </p:nvSpPr>
        <p:spPr/>
        <p:txBody>
          <a:bodyPr/>
          <a:lstStyle/>
          <a:p>
            <a:r>
              <a:rPr lang="sv-SE" sz="2000"/>
              <a:t>Ögonen skall vara mörka och varken för små, för utstående eller för djupt liggande.</a:t>
            </a:r>
          </a:p>
          <a:p>
            <a:r>
              <a:rPr lang="sv-SE" sz="2000"/>
              <a:t>Uttrycket skall vara energiskt och intelligent.</a:t>
            </a:r>
          </a:p>
          <a:p>
            <a:r>
              <a:rPr lang="sv-SE" sz="2000"/>
              <a:t>Det får inte vara hotfullt eller ”stickande”.</a:t>
            </a:r>
          </a:p>
          <a:p>
            <a:r>
              <a:rPr lang="sv-SE" sz="2000"/>
              <a:t>Ögonlockskanterna måste vara mörka.</a:t>
            </a:r>
          </a:p>
        </p:txBody>
      </p:sp>
      <p:pic>
        <p:nvPicPr>
          <p:cNvPr id="76813" name="Picture 13" descr="ext2_bild-10"/>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47838" y="1770063"/>
            <a:ext cx="3235325" cy="1131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14" name="Picture 14" descr="ext2_bild-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051050" y="2997200"/>
            <a:ext cx="2738438" cy="2524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Rectangle 7"/>
          <p:cNvSpPr>
            <a:spLocks noGrp="1" noChangeArrowheads="1"/>
          </p:cNvSpPr>
          <p:nvPr>
            <p:ph type="title"/>
          </p:nvPr>
        </p:nvSpPr>
        <p:spPr/>
        <p:txBody>
          <a:bodyPr/>
          <a:lstStyle/>
          <a:p>
            <a:r>
              <a:rPr lang="sv-SE"/>
              <a:t>Öron		</a:t>
            </a:r>
          </a:p>
        </p:txBody>
      </p:sp>
      <p:sp>
        <p:nvSpPr>
          <p:cNvPr id="79882" name="Rectangle 10"/>
          <p:cNvSpPr>
            <a:spLocks noGrp="1" noChangeArrowheads="1"/>
          </p:cNvSpPr>
          <p:nvPr>
            <p:ph type="body" sz="half" idx="3"/>
          </p:nvPr>
        </p:nvSpPr>
        <p:spPr/>
        <p:txBody>
          <a:bodyPr/>
          <a:lstStyle/>
          <a:p>
            <a:r>
              <a:rPr lang="sv-SE" sz="2000"/>
              <a:t>De okuperad öronen skall i storlek harmoniera med huvudet.</a:t>
            </a:r>
          </a:p>
          <a:p>
            <a:r>
              <a:rPr lang="sv-SE" sz="2000"/>
              <a:t>De skall vara ansatta på sidorna av skallens högsta punkt.</a:t>
            </a:r>
          </a:p>
          <a:p>
            <a:r>
              <a:rPr lang="sv-SE" sz="2000"/>
              <a:t>Öronen skall ligga an mot kinderna när hunden är lugn.</a:t>
            </a:r>
          </a:p>
          <a:p>
            <a:r>
              <a:rPr lang="sv-SE" sz="2000"/>
              <a:t>När hunden är uppmärksam skall öronen med ett tydligt veck falla framåt.</a:t>
            </a:r>
          </a:p>
        </p:txBody>
      </p:sp>
      <p:pic>
        <p:nvPicPr>
          <p:cNvPr id="79883" name="Picture 11" descr="ext2_bild-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19250" y="1484313"/>
            <a:ext cx="2425700" cy="223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884" name="Picture 12" descr="Utstkomm-bild"/>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403350" y="3644900"/>
            <a:ext cx="2928938" cy="271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sv-SE" sz="2800"/>
              <a:t>Svenska Boxerklubbens organisation</a:t>
            </a:r>
          </a:p>
        </p:txBody>
      </p:sp>
      <p:sp>
        <p:nvSpPr>
          <p:cNvPr id="222211" name="Rectangle 3"/>
          <p:cNvSpPr>
            <a:spLocks noGrp="1" noChangeArrowheads="1"/>
          </p:cNvSpPr>
          <p:nvPr>
            <p:ph type="body" idx="1"/>
          </p:nvPr>
        </p:nvSpPr>
        <p:spPr/>
        <p:txBody>
          <a:bodyPr/>
          <a:lstStyle/>
          <a:p>
            <a:r>
              <a:rPr lang="sv-SE" sz="2000"/>
              <a:t>Boxerfullmäktige</a:t>
            </a:r>
          </a:p>
          <a:p>
            <a:r>
              <a:rPr lang="sv-SE" sz="2000"/>
              <a:t>Avdelningsstyrelsen</a:t>
            </a:r>
          </a:p>
          <a:p>
            <a:r>
              <a:rPr lang="sv-SE" sz="2000"/>
              <a:t>Lokalområden (9 st)</a:t>
            </a:r>
          </a:p>
          <a:p>
            <a:pPr>
              <a:buFontTx/>
              <a:buChar char="-"/>
            </a:pPr>
            <a:r>
              <a:rPr lang="sv-SE" sz="2000"/>
              <a:t>SLO</a:t>
            </a:r>
          </a:p>
          <a:p>
            <a:pPr>
              <a:buFontTx/>
              <a:buChar char="-"/>
            </a:pPr>
            <a:r>
              <a:rPr lang="sv-SE" sz="2000"/>
              <a:t>ÖGLO	</a:t>
            </a:r>
          </a:p>
          <a:p>
            <a:pPr>
              <a:buFontTx/>
              <a:buChar char="-"/>
            </a:pPr>
            <a:r>
              <a:rPr lang="sv-SE" sz="2000"/>
              <a:t>VLO</a:t>
            </a:r>
          </a:p>
          <a:p>
            <a:pPr>
              <a:buFontTx/>
              <a:buChar char="-"/>
            </a:pPr>
            <a:r>
              <a:rPr lang="sv-SE" sz="2000"/>
              <a:t>MÖLO</a:t>
            </a:r>
          </a:p>
          <a:p>
            <a:pPr>
              <a:buFontTx/>
              <a:buChar char="-"/>
            </a:pPr>
            <a:r>
              <a:rPr lang="sv-SE" sz="2000"/>
              <a:t>NVLO</a:t>
            </a:r>
          </a:p>
          <a:p>
            <a:pPr>
              <a:buFontTx/>
              <a:buChar char="-"/>
            </a:pPr>
            <a:r>
              <a:rPr lang="sv-SE" sz="2000"/>
              <a:t>GDLO</a:t>
            </a:r>
          </a:p>
          <a:p>
            <a:pPr>
              <a:buFontTx/>
              <a:buChar char="-"/>
            </a:pPr>
            <a:r>
              <a:rPr lang="sv-SE" sz="2000"/>
              <a:t>MNLO</a:t>
            </a:r>
          </a:p>
          <a:p>
            <a:pPr>
              <a:buFontTx/>
              <a:buChar char="-"/>
            </a:pPr>
            <a:r>
              <a:rPr lang="sv-SE" sz="2000"/>
              <a:t>ÖNLO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4" name="Rectangle 10"/>
          <p:cNvSpPr>
            <a:spLocks noGrp="1" noChangeArrowheads="1"/>
          </p:cNvSpPr>
          <p:nvPr>
            <p:ph type="title"/>
          </p:nvPr>
        </p:nvSpPr>
        <p:spPr/>
        <p:txBody>
          <a:bodyPr/>
          <a:lstStyle/>
          <a:p>
            <a:r>
              <a:rPr lang="sv-SE"/>
              <a:t>Viktiga måttförhållanden</a:t>
            </a:r>
          </a:p>
        </p:txBody>
      </p:sp>
      <p:sp>
        <p:nvSpPr>
          <p:cNvPr id="82956" name="Rectangle 12"/>
          <p:cNvSpPr>
            <a:spLocks noGrp="1" noChangeArrowheads="1"/>
          </p:cNvSpPr>
          <p:nvPr>
            <p:ph type="body" sz="half" idx="2"/>
          </p:nvPr>
        </p:nvSpPr>
        <p:spPr/>
        <p:txBody>
          <a:bodyPr/>
          <a:lstStyle/>
          <a:p>
            <a:r>
              <a:rPr lang="sv-SE" sz="2000"/>
              <a:t>Nosryggens längd skall förhålla sig till skallens längd som 1:2, mätt från nosspetsen till inre ögonvrån resp från inre ögonvrån till nackknölen.</a:t>
            </a:r>
          </a:p>
          <a:p>
            <a:r>
              <a:rPr lang="sv-SE" sz="2000"/>
              <a:t>Det är viktigt att komma ihåg när det gäller huvudets proportioner, som skall vara 1:2, noslängd – skalle.</a:t>
            </a:r>
          </a:p>
        </p:txBody>
      </p:sp>
      <p:pic>
        <p:nvPicPr>
          <p:cNvPr id="82957" name="Picture 13" descr="ext2_bild-1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39975" y="1989138"/>
            <a:ext cx="1874838" cy="1943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r>
              <a:rPr lang="sv-SE"/>
              <a:t>Föregående - /nuvarande standard</a:t>
            </a:r>
          </a:p>
        </p:txBody>
      </p:sp>
      <p:sp>
        <p:nvSpPr>
          <p:cNvPr id="88070" name="Rectangle 6"/>
          <p:cNvSpPr>
            <a:spLocks noGrp="1" noChangeArrowheads="1"/>
          </p:cNvSpPr>
          <p:nvPr>
            <p:ph type="body" sz="half" idx="2"/>
          </p:nvPr>
        </p:nvSpPr>
        <p:spPr/>
        <p:txBody>
          <a:bodyPr/>
          <a:lstStyle/>
          <a:p>
            <a:r>
              <a:rPr lang="sv-SE" sz="1800"/>
              <a:t>I föregående standard stod det ”Längden från nässpetsen till stopet skall utgöra en tredjedel av nässpetsen till nackknölen”. </a:t>
            </a:r>
          </a:p>
          <a:p>
            <a:r>
              <a:rPr lang="sv-SE" sz="1800"/>
              <a:t>I nuvarande standard ”... mätt från nosspetsen till den inre ögonvrån resp från den inre ögonvrån till nackknölen. </a:t>
            </a:r>
          </a:p>
          <a:p>
            <a:r>
              <a:rPr lang="sv-SE" sz="1800"/>
              <a:t>Med de nya mätpunkterna kommer följaktligen själva nosryggen att se kortare ut, men inte den önskade längden enligt standarden.</a:t>
            </a:r>
          </a:p>
        </p:txBody>
      </p:sp>
      <p:pic>
        <p:nvPicPr>
          <p:cNvPr id="88071" name="Picture 7" descr="ext2_bild-12"/>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8888" y="2420938"/>
            <a:ext cx="3411537" cy="1865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4"/>
          <p:cNvSpPr>
            <a:spLocks noGrp="1" noChangeArrowheads="1"/>
          </p:cNvSpPr>
          <p:nvPr>
            <p:ph type="title"/>
          </p:nvPr>
        </p:nvSpPr>
        <p:spPr/>
        <p:txBody>
          <a:bodyPr/>
          <a:lstStyle/>
          <a:p>
            <a:r>
              <a:rPr lang="sv-SE"/>
              <a:t>Förekommande fel</a:t>
            </a:r>
          </a:p>
        </p:txBody>
      </p:sp>
      <p:sp>
        <p:nvSpPr>
          <p:cNvPr id="249862" name="Rectangle 6"/>
          <p:cNvSpPr>
            <a:spLocks noGrp="1" noChangeArrowheads="1"/>
          </p:cNvSpPr>
          <p:nvPr>
            <p:ph type="body" sz="half" idx="2"/>
          </p:nvPr>
        </p:nvSpPr>
        <p:spPr/>
        <p:txBody>
          <a:bodyPr/>
          <a:lstStyle/>
          <a:p>
            <a:endParaRPr lang="sv-SE" sz="2000"/>
          </a:p>
          <a:p>
            <a:endParaRPr lang="sv-SE" sz="2000"/>
          </a:p>
          <a:p>
            <a:r>
              <a:rPr lang="sv-SE" sz="2000"/>
              <a:t>Flat skalle</a:t>
            </a:r>
          </a:p>
          <a:p>
            <a:r>
              <a:rPr lang="sv-SE" sz="2000"/>
              <a:t>Ngt avfallande näsrygg</a:t>
            </a:r>
          </a:p>
          <a:p>
            <a:r>
              <a:rPr lang="sv-SE" sz="2000"/>
              <a:t>Runda ögon</a:t>
            </a:r>
          </a:p>
          <a:p>
            <a:r>
              <a:rPr lang="sv-SE" sz="2000"/>
              <a:t>Ngt kraftig kindmarkering</a:t>
            </a:r>
          </a:p>
        </p:txBody>
      </p:sp>
      <p:pic>
        <p:nvPicPr>
          <p:cNvPr id="249863" name="Picture 7" descr="Tyegarth%20Winemaker-03-huvud-farg"/>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4213" y="1557338"/>
            <a:ext cx="3925887" cy="3568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Grp="1" noChangeArrowheads="1"/>
          </p:cNvSpPr>
          <p:nvPr>
            <p:ph type="title"/>
          </p:nvPr>
        </p:nvSpPr>
        <p:spPr/>
        <p:txBody>
          <a:bodyPr/>
          <a:lstStyle/>
          <a:p>
            <a:r>
              <a:rPr lang="sv-SE"/>
              <a:t>Forts förekommande fel</a:t>
            </a:r>
          </a:p>
        </p:txBody>
      </p:sp>
      <p:sp>
        <p:nvSpPr>
          <p:cNvPr id="251911" name="Rectangle 7"/>
          <p:cNvSpPr>
            <a:spLocks noGrp="1" noChangeArrowheads="1"/>
          </p:cNvSpPr>
          <p:nvPr>
            <p:ph type="body" sz="half" idx="3"/>
          </p:nvPr>
        </p:nvSpPr>
        <p:spPr/>
        <p:txBody>
          <a:bodyPr/>
          <a:lstStyle/>
          <a:p>
            <a:r>
              <a:rPr lang="sv-SE" sz="2000"/>
              <a:t>Avfallande näsrygg</a:t>
            </a:r>
          </a:p>
          <a:p>
            <a:r>
              <a:rPr lang="sv-SE" sz="2000"/>
              <a:t>Dåligt utfyllt nosparti</a:t>
            </a:r>
          </a:p>
          <a:p>
            <a:r>
              <a:rPr lang="sv-SE" sz="2000"/>
              <a:t>Klen underkäke</a:t>
            </a:r>
          </a:p>
          <a:p>
            <a:endParaRPr lang="sv-SE" sz="2000"/>
          </a:p>
          <a:p>
            <a:endParaRPr lang="sv-SE" sz="2000"/>
          </a:p>
          <a:p>
            <a:endParaRPr lang="sv-SE" sz="2000"/>
          </a:p>
          <a:p>
            <a:endParaRPr lang="sv-SE" sz="2000"/>
          </a:p>
          <a:p>
            <a:r>
              <a:rPr lang="sv-SE" sz="2000"/>
              <a:t>Dåligt stopdjup</a:t>
            </a:r>
          </a:p>
        </p:txBody>
      </p:sp>
      <p:pic>
        <p:nvPicPr>
          <p:cNvPr id="251912" name="Picture 8" descr="ext2_bild-13"/>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124075" y="1268413"/>
            <a:ext cx="2025650" cy="2160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1913" name="Picture 9" descr="sid11_3_ny"/>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68538" y="3573463"/>
            <a:ext cx="1684337" cy="2174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Rectangle 4"/>
          <p:cNvSpPr>
            <a:spLocks noGrp="1" noChangeArrowheads="1"/>
          </p:cNvSpPr>
          <p:nvPr>
            <p:ph type="title"/>
          </p:nvPr>
        </p:nvSpPr>
        <p:spPr/>
        <p:txBody>
          <a:bodyPr/>
          <a:lstStyle/>
          <a:p>
            <a:r>
              <a:rPr lang="sv-SE"/>
              <a:t>Forts förekommande fel</a:t>
            </a:r>
          </a:p>
        </p:txBody>
      </p:sp>
      <p:sp>
        <p:nvSpPr>
          <p:cNvPr id="263175" name="Rectangle 7"/>
          <p:cNvSpPr>
            <a:spLocks noGrp="1" noChangeArrowheads="1"/>
          </p:cNvSpPr>
          <p:nvPr>
            <p:ph type="body" sz="half" idx="3"/>
          </p:nvPr>
        </p:nvSpPr>
        <p:spPr/>
        <p:txBody>
          <a:bodyPr/>
          <a:lstStyle/>
          <a:p>
            <a:pPr>
              <a:lnSpc>
                <a:spcPct val="90000"/>
              </a:lnSpc>
            </a:pPr>
            <a:endParaRPr lang="sv-SE" sz="2000"/>
          </a:p>
          <a:p>
            <a:pPr>
              <a:lnSpc>
                <a:spcPct val="90000"/>
              </a:lnSpc>
            </a:pPr>
            <a:r>
              <a:rPr lang="sv-SE" sz="2000"/>
              <a:t>Dåligt utfyllt nosparti.</a:t>
            </a:r>
          </a:p>
          <a:p>
            <a:pPr>
              <a:lnSpc>
                <a:spcPct val="90000"/>
              </a:lnSpc>
            </a:pPr>
            <a:r>
              <a:rPr lang="sv-SE" sz="2000"/>
              <a:t>Kraftig kindmarkering</a:t>
            </a:r>
          </a:p>
          <a:p>
            <a:pPr>
              <a:lnSpc>
                <a:spcPct val="90000"/>
              </a:lnSpc>
            </a:pPr>
            <a:endParaRPr lang="sv-SE" sz="2000"/>
          </a:p>
          <a:p>
            <a:pPr>
              <a:lnSpc>
                <a:spcPct val="90000"/>
              </a:lnSpc>
            </a:pPr>
            <a:endParaRPr lang="sv-SE" sz="2000"/>
          </a:p>
          <a:p>
            <a:pPr>
              <a:lnSpc>
                <a:spcPct val="90000"/>
              </a:lnSpc>
            </a:pPr>
            <a:endParaRPr lang="sv-SE" sz="2000"/>
          </a:p>
          <a:p>
            <a:pPr>
              <a:lnSpc>
                <a:spcPct val="90000"/>
              </a:lnSpc>
            </a:pPr>
            <a:endParaRPr lang="sv-SE" sz="2000"/>
          </a:p>
          <a:p>
            <a:pPr>
              <a:lnSpc>
                <a:spcPct val="90000"/>
              </a:lnSpc>
            </a:pPr>
            <a:endParaRPr lang="sv-SE" sz="2000"/>
          </a:p>
          <a:p>
            <a:pPr>
              <a:lnSpc>
                <a:spcPct val="90000"/>
              </a:lnSpc>
              <a:buFontTx/>
              <a:buNone/>
            </a:pPr>
            <a:endParaRPr lang="sv-SE" sz="2000"/>
          </a:p>
          <a:p>
            <a:pPr>
              <a:lnSpc>
                <a:spcPct val="90000"/>
              </a:lnSpc>
            </a:pPr>
            <a:r>
              <a:rPr lang="sv-SE" sz="2000"/>
              <a:t>Tungt huvud</a:t>
            </a:r>
          </a:p>
          <a:p>
            <a:pPr>
              <a:lnSpc>
                <a:spcPct val="90000"/>
              </a:lnSpc>
            </a:pPr>
            <a:r>
              <a:rPr lang="sv-SE" sz="2000"/>
              <a:t>Tung läpplinje</a:t>
            </a:r>
          </a:p>
          <a:p>
            <a:pPr>
              <a:lnSpc>
                <a:spcPct val="90000"/>
              </a:lnSpc>
            </a:pPr>
            <a:r>
              <a:rPr lang="sv-SE" sz="2000"/>
              <a:t>Slappa undre ögonlock</a:t>
            </a:r>
          </a:p>
        </p:txBody>
      </p:sp>
      <p:pic>
        <p:nvPicPr>
          <p:cNvPr id="263176" name="Picture 8" descr="klent nosparti"/>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643188" y="1430338"/>
            <a:ext cx="1446212" cy="181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3177" name="Picture 9" descr="otypisk"/>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643188" y="3703638"/>
            <a:ext cx="1446212" cy="1736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8" name="Rectangle 4"/>
          <p:cNvSpPr>
            <a:spLocks noGrp="1" noChangeArrowheads="1"/>
          </p:cNvSpPr>
          <p:nvPr>
            <p:ph type="title"/>
          </p:nvPr>
        </p:nvSpPr>
        <p:spPr/>
        <p:txBody>
          <a:bodyPr/>
          <a:lstStyle/>
          <a:p>
            <a:r>
              <a:rPr lang="sv-SE"/>
              <a:t>Forts förekommande fel</a:t>
            </a:r>
          </a:p>
        </p:txBody>
      </p:sp>
      <p:sp>
        <p:nvSpPr>
          <p:cNvPr id="267271" name="Rectangle 7"/>
          <p:cNvSpPr>
            <a:spLocks noGrp="1" noChangeArrowheads="1"/>
          </p:cNvSpPr>
          <p:nvPr>
            <p:ph type="body" sz="half" idx="3"/>
          </p:nvPr>
        </p:nvSpPr>
        <p:spPr/>
        <p:txBody>
          <a:bodyPr/>
          <a:lstStyle/>
          <a:p>
            <a:endParaRPr lang="sv-SE" sz="2000"/>
          </a:p>
          <a:p>
            <a:endParaRPr lang="sv-SE" sz="2000"/>
          </a:p>
          <a:p>
            <a:r>
              <a:rPr lang="sv-SE" sz="2000"/>
              <a:t>Nospartiet för grunt.</a:t>
            </a:r>
          </a:p>
          <a:p>
            <a:endParaRPr lang="sv-SE" sz="2000"/>
          </a:p>
          <a:p>
            <a:endParaRPr lang="sv-SE" sz="2000"/>
          </a:p>
          <a:p>
            <a:endParaRPr lang="sv-SE" sz="2000"/>
          </a:p>
          <a:p>
            <a:endParaRPr lang="sv-SE" sz="2000"/>
          </a:p>
          <a:p>
            <a:endParaRPr lang="sv-SE" sz="2000"/>
          </a:p>
          <a:p>
            <a:r>
              <a:rPr lang="sv-SE" sz="2000"/>
              <a:t>Nospartiet för djupt.</a:t>
            </a:r>
          </a:p>
        </p:txBody>
      </p:sp>
      <p:pic>
        <p:nvPicPr>
          <p:cNvPr id="267272" name="Picture 8" descr="boxer_head_026-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70163" y="1295400"/>
            <a:ext cx="1590675" cy="208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7273" name="Picture 9" descr="boxer_head_026-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546350" y="3530600"/>
            <a:ext cx="1639888" cy="208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ChangeArrowheads="1"/>
          </p:cNvSpPr>
          <p:nvPr>
            <p:ph type="title"/>
          </p:nvPr>
        </p:nvSpPr>
        <p:spPr/>
        <p:txBody>
          <a:bodyPr/>
          <a:lstStyle/>
          <a:p>
            <a:r>
              <a:rPr lang="sv-SE" sz="2800"/>
              <a:t>          FÖREKOMMANDE ”RYNKFEL”.</a:t>
            </a:r>
          </a:p>
        </p:txBody>
      </p:sp>
      <p:pic>
        <p:nvPicPr>
          <p:cNvPr id="281608" name="Picture 8" descr="boxer_head_044-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771775" y="1628775"/>
            <a:ext cx="1619250" cy="2190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1609" name="Picture 9" descr="boxer_head_044-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700338" y="3933825"/>
            <a:ext cx="1749425" cy="2192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1610" name="Picture 10" descr="boxer_head_044-3"/>
          <p:cNvPicPr>
            <a:picLocks noChangeAspect="1" noChangeArrowheads="1"/>
          </p:cNvPicPr>
          <p:nvPr>
            <p:ph sz="half" idx="3"/>
          </p:nvPr>
        </p:nvPicPr>
        <p:blipFill>
          <a:blip r:embed="rId4">
            <a:extLst>
              <a:ext uri="{28A0092B-C50C-407E-A947-70E740481C1C}">
                <a14:useLocalDpi xmlns:a14="http://schemas.microsoft.com/office/drawing/2010/main" val="0"/>
              </a:ext>
            </a:extLst>
          </a:blip>
          <a:srcRect/>
          <a:stretch>
            <a:fillRect/>
          </a:stretch>
        </p:blipFill>
        <p:spPr>
          <a:xfrm>
            <a:off x="5076825" y="2060575"/>
            <a:ext cx="2576513" cy="3275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Rectangle 4"/>
          <p:cNvSpPr>
            <a:spLocks noGrp="1" noChangeArrowheads="1"/>
          </p:cNvSpPr>
          <p:nvPr>
            <p:ph type="title"/>
          </p:nvPr>
        </p:nvSpPr>
        <p:spPr/>
        <p:txBody>
          <a:bodyPr/>
          <a:lstStyle/>
          <a:p>
            <a:r>
              <a:rPr lang="sv-SE" sz="2800"/>
              <a:t>Bild höger: Mörk mask</a:t>
            </a:r>
            <a:br>
              <a:rPr lang="sv-SE" sz="2800"/>
            </a:br>
            <a:r>
              <a:rPr lang="sv-SE" sz="2800"/>
              <a:t>Bild överst: För utbredd mask</a:t>
            </a:r>
            <a:br>
              <a:rPr lang="sv-SE" sz="2800"/>
            </a:br>
            <a:r>
              <a:rPr lang="sv-SE" sz="2800"/>
              <a:t>Bild nederst: Obefintlig mask.</a:t>
            </a:r>
          </a:p>
        </p:txBody>
      </p:sp>
      <p:pic>
        <p:nvPicPr>
          <p:cNvPr id="279560" name="Picture 8" descr="boxer_head_046-2"/>
          <p:cNvPicPr>
            <a:picLocks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a:xfrm>
            <a:off x="5148263" y="2205038"/>
            <a:ext cx="2820987" cy="3262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9561" name="Picture 9" descr="boxer_head_046-3"/>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411413" y="1989138"/>
            <a:ext cx="1766887" cy="208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9562" name="Picture 10" descr="boxer_head_046-1"/>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411413" y="4076700"/>
            <a:ext cx="1817687" cy="208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p:txBody>
          <a:bodyPr/>
          <a:lstStyle/>
          <a:p>
            <a:r>
              <a:rPr lang="sv-SE" sz="2800"/>
              <a:t>Huvuddetaljer som bör förbättras på dagens boxer.</a:t>
            </a:r>
          </a:p>
        </p:txBody>
      </p:sp>
      <p:sp>
        <p:nvSpPr>
          <p:cNvPr id="99335" name="Rectangle 7"/>
          <p:cNvSpPr>
            <a:spLocks noGrp="1" noChangeArrowheads="1"/>
          </p:cNvSpPr>
          <p:nvPr>
            <p:ph type="body" sz="half" idx="3"/>
          </p:nvPr>
        </p:nvSpPr>
        <p:spPr/>
        <p:txBody>
          <a:bodyPr/>
          <a:lstStyle/>
          <a:p>
            <a:endParaRPr lang="sv-SE" sz="2000"/>
          </a:p>
          <a:p>
            <a:r>
              <a:rPr lang="sv-SE" sz="2000"/>
              <a:t>Skallpartiet</a:t>
            </a:r>
          </a:p>
          <a:p>
            <a:pPr>
              <a:buFontTx/>
              <a:buNone/>
            </a:pPr>
            <a:endParaRPr lang="sv-SE" sz="2000"/>
          </a:p>
          <a:p>
            <a:r>
              <a:rPr lang="sv-SE" sz="2000"/>
              <a:t>Nospartiet</a:t>
            </a:r>
          </a:p>
          <a:p>
            <a:endParaRPr lang="sv-SE" sz="2000"/>
          </a:p>
          <a:p>
            <a:endParaRPr lang="sv-SE" sz="2000"/>
          </a:p>
          <a:p>
            <a:endParaRPr lang="sv-SE" sz="2000"/>
          </a:p>
          <a:p>
            <a:r>
              <a:rPr lang="sv-SE" sz="2000"/>
              <a:t>Käkar</a:t>
            </a:r>
          </a:p>
          <a:p>
            <a:r>
              <a:rPr lang="sv-SE" sz="2000"/>
              <a:t>Tänder</a:t>
            </a:r>
          </a:p>
        </p:txBody>
      </p:sp>
      <p:pic>
        <p:nvPicPr>
          <p:cNvPr id="99336" name="Picture 8" descr="ext2_bild-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411413" y="1773238"/>
            <a:ext cx="1838325" cy="169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9339" name="Picture 11" descr="Huvudstudie 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411413" y="3500438"/>
            <a:ext cx="1863725" cy="1685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p:txBody>
          <a:bodyPr/>
          <a:lstStyle/>
          <a:p>
            <a:r>
              <a:rPr lang="sv-SE"/>
              <a:t>Detaljgranskning av huvudet.</a:t>
            </a:r>
          </a:p>
        </p:txBody>
      </p:sp>
      <p:sp>
        <p:nvSpPr>
          <p:cNvPr id="101382" name="Rectangle 6"/>
          <p:cNvSpPr>
            <a:spLocks noGrp="1" noChangeArrowheads="1"/>
          </p:cNvSpPr>
          <p:nvPr>
            <p:ph type="body" sz="half" idx="2"/>
          </p:nvPr>
        </p:nvSpPr>
        <p:spPr/>
        <p:txBody>
          <a:bodyPr/>
          <a:lstStyle/>
          <a:p>
            <a:r>
              <a:rPr lang="sv-SE" sz="2000"/>
              <a:t>Huvuddelen av boxerstandarden är huvudets utformning och därav skall naturligtvis särskild vikt läggas vid detaljgranskning av huvudets delar och detaljer.</a:t>
            </a:r>
          </a:p>
          <a:p>
            <a:r>
              <a:rPr lang="sv-SE" sz="2000"/>
              <a:t>Standarden anger att huvudet ger boxern dess särprägel.</a:t>
            </a:r>
          </a:p>
          <a:p>
            <a:pPr>
              <a:buFontTx/>
              <a:buNone/>
            </a:pPr>
            <a:endParaRPr lang="sv-SE" sz="2000"/>
          </a:p>
        </p:txBody>
      </p:sp>
      <p:pic>
        <p:nvPicPr>
          <p:cNvPr id="101383" name="Picture 7" descr="ext2_bild-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76375" y="1628775"/>
            <a:ext cx="3519488" cy="3243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p:nvPr>
        </p:nvSpPr>
        <p:spPr>
          <a:xfrm>
            <a:off x="755650" y="476250"/>
            <a:ext cx="6977063" cy="841375"/>
          </a:xfrm>
        </p:spPr>
        <p:txBody>
          <a:bodyPr/>
          <a:lstStyle/>
          <a:p>
            <a:r>
              <a:rPr lang="sv-SE"/>
              <a:t>Lokalområden arrangerar</a:t>
            </a:r>
          </a:p>
        </p:txBody>
      </p:sp>
      <p:sp>
        <p:nvSpPr>
          <p:cNvPr id="223238" name="Rectangle 6"/>
          <p:cNvSpPr>
            <a:spLocks noGrp="1" noChangeArrowheads="1"/>
          </p:cNvSpPr>
          <p:nvPr>
            <p:ph type="body" sz="half" idx="2"/>
          </p:nvPr>
        </p:nvSpPr>
        <p:spPr/>
        <p:txBody>
          <a:bodyPr/>
          <a:lstStyle/>
          <a:p>
            <a:endParaRPr lang="sv-SE" sz="2000"/>
          </a:p>
          <a:p>
            <a:endParaRPr lang="sv-SE" sz="2000"/>
          </a:p>
          <a:p>
            <a:endParaRPr lang="sv-SE" sz="2000"/>
          </a:p>
          <a:p>
            <a:r>
              <a:rPr lang="sv-SE"/>
              <a:t>MH</a:t>
            </a:r>
          </a:p>
          <a:p>
            <a:r>
              <a:rPr lang="sv-SE"/>
              <a:t>Korningar</a:t>
            </a:r>
          </a:p>
          <a:p>
            <a:r>
              <a:rPr lang="sv-SE"/>
              <a:t>Utställningar</a:t>
            </a:r>
          </a:p>
        </p:txBody>
      </p:sp>
      <p:pic>
        <p:nvPicPr>
          <p:cNvPr id="223239" name="Picture 7" descr="LO utställning"/>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4213" y="2060575"/>
            <a:ext cx="4246562" cy="2520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p:txBody>
          <a:bodyPr/>
          <a:lstStyle/>
          <a:p>
            <a:r>
              <a:rPr lang="sv-SE"/>
              <a:t>Hals och kropp</a:t>
            </a:r>
          </a:p>
        </p:txBody>
      </p:sp>
      <p:sp>
        <p:nvSpPr>
          <p:cNvPr id="103430" name="Rectangle 6"/>
          <p:cNvSpPr>
            <a:spLocks noGrp="1" noChangeArrowheads="1"/>
          </p:cNvSpPr>
          <p:nvPr>
            <p:ph type="body" sz="half" idx="2"/>
          </p:nvPr>
        </p:nvSpPr>
        <p:spPr/>
        <p:txBody>
          <a:bodyPr/>
          <a:lstStyle/>
          <a:p>
            <a:endParaRPr lang="sv-SE" sz="2000"/>
          </a:p>
          <a:p>
            <a:endParaRPr lang="sv-SE" sz="2000"/>
          </a:p>
          <a:p>
            <a:endParaRPr lang="sv-SE" sz="2000"/>
          </a:p>
          <a:p>
            <a:r>
              <a:rPr lang="sv-SE" sz="2000"/>
              <a:t>Boxern skall vara en medelstor, korthårig, kraftfull hund med kvadratisk kropp och kraftig benstomme.</a:t>
            </a:r>
          </a:p>
        </p:txBody>
      </p:sp>
      <p:pic>
        <p:nvPicPr>
          <p:cNvPr id="103433" name="Picture 9" descr="yuhe-BIS 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87450" y="1989138"/>
            <a:ext cx="4203700" cy="3240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p:nvPr>
        </p:nvSpPr>
        <p:spPr/>
        <p:txBody>
          <a:bodyPr/>
          <a:lstStyle/>
          <a:p>
            <a:r>
              <a:rPr lang="sv-SE"/>
              <a:t>Forts hals/kropp</a:t>
            </a:r>
          </a:p>
        </p:txBody>
      </p:sp>
      <p:sp>
        <p:nvSpPr>
          <p:cNvPr id="206854" name="Rectangle 6"/>
          <p:cNvSpPr>
            <a:spLocks noGrp="1" noChangeArrowheads="1"/>
          </p:cNvSpPr>
          <p:nvPr>
            <p:ph type="body" sz="half" idx="2"/>
          </p:nvPr>
        </p:nvSpPr>
        <p:spPr>
          <a:xfrm>
            <a:off x="5219700" y="1484313"/>
            <a:ext cx="3413125" cy="4318000"/>
          </a:xfrm>
        </p:spPr>
        <p:txBody>
          <a:bodyPr/>
          <a:lstStyle/>
          <a:p>
            <a:pPr>
              <a:buFontTx/>
              <a:buNone/>
            </a:pPr>
            <a:endParaRPr lang="sv-SE" sz="2000"/>
          </a:p>
          <a:p>
            <a:endParaRPr lang="sv-SE" sz="2000"/>
          </a:p>
          <a:p>
            <a:endParaRPr lang="sv-SE" sz="2000"/>
          </a:p>
          <a:p>
            <a:r>
              <a:rPr lang="sv-SE" sz="2000"/>
              <a:t>Muskulaturen skall vara torr, mycket väl utvecklad och framträdande på ett välmodulerat sätt.</a:t>
            </a:r>
          </a:p>
        </p:txBody>
      </p:sp>
      <p:pic>
        <p:nvPicPr>
          <p:cNvPr id="206859" name="Picture 11" descr="jacinto_a"/>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8888" y="1844675"/>
            <a:ext cx="3811587" cy="290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4"/>
          <p:cNvSpPr>
            <a:spLocks noGrp="1" noChangeArrowheads="1"/>
          </p:cNvSpPr>
          <p:nvPr>
            <p:ph type="title"/>
          </p:nvPr>
        </p:nvSpPr>
        <p:spPr/>
        <p:txBody>
          <a:bodyPr/>
          <a:lstStyle/>
          <a:p>
            <a:r>
              <a:rPr lang="sv-SE"/>
              <a:t>Forts hals/kropp</a:t>
            </a:r>
          </a:p>
        </p:txBody>
      </p:sp>
      <p:sp>
        <p:nvSpPr>
          <p:cNvPr id="208902" name="Rectangle 6"/>
          <p:cNvSpPr>
            <a:spLocks noGrp="1" noChangeArrowheads="1"/>
          </p:cNvSpPr>
          <p:nvPr>
            <p:ph type="body" sz="half" idx="2"/>
          </p:nvPr>
        </p:nvSpPr>
        <p:spPr/>
        <p:txBody>
          <a:bodyPr/>
          <a:lstStyle/>
          <a:p>
            <a:endParaRPr lang="sv-SE" sz="2000"/>
          </a:p>
          <a:p>
            <a:endParaRPr lang="sv-SE" sz="2000"/>
          </a:p>
          <a:p>
            <a:endParaRPr lang="sv-SE" sz="2000"/>
          </a:p>
          <a:p>
            <a:r>
              <a:rPr lang="sv-SE" sz="2000"/>
              <a:t>Boxern skall varken förefalla klumpig eller tung, ej heller luftig eller lätt.</a:t>
            </a:r>
          </a:p>
          <a:p>
            <a:endParaRPr lang="sv-SE" sz="2000"/>
          </a:p>
        </p:txBody>
      </p:sp>
      <p:pic>
        <p:nvPicPr>
          <p:cNvPr id="208903" name="Picture 7" descr="Atlanta von German Dream-hel"/>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60525" y="2173288"/>
            <a:ext cx="3411538" cy="2562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a:xfrm>
            <a:off x="900113" y="485775"/>
            <a:ext cx="7737475" cy="841375"/>
          </a:xfrm>
        </p:spPr>
        <p:txBody>
          <a:bodyPr/>
          <a:lstStyle/>
          <a:p>
            <a:r>
              <a:rPr lang="sv-SE"/>
              <a:t>Viktiga måttförhållanden.</a:t>
            </a:r>
          </a:p>
        </p:txBody>
      </p:sp>
      <p:sp>
        <p:nvSpPr>
          <p:cNvPr id="105478" name="Rectangle 6"/>
          <p:cNvSpPr>
            <a:spLocks noGrp="1" noChangeArrowheads="1"/>
          </p:cNvSpPr>
          <p:nvPr>
            <p:ph type="body" sz="half" idx="2"/>
          </p:nvPr>
        </p:nvSpPr>
        <p:spPr/>
        <p:txBody>
          <a:bodyPr/>
          <a:lstStyle/>
          <a:p>
            <a:pPr>
              <a:lnSpc>
                <a:spcPct val="90000"/>
              </a:lnSpc>
            </a:pPr>
            <a:r>
              <a:rPr lang="sv-SE" sz="2000"/>
              <a:t>Kroppslängd/mankhöjd; kroppens kontur skall vara kvadratiskt, dvs. en vågrätt linje över ryggen skall tillsammans med lodräta linjer genom skulderbladsleden resp. sittbensknölen bilda en kvadrat.</a:t>
            </a:r>
          </a:p>
          <a:p>
            <a:pPr>
              <a:lnSpc>
                <a:spcPct val="90000"/>
              </a:lnSpc>
            </a:pPr>
            <a:r>
              <a:rPr lang="sv-SE" sz="2000"/>
              <a:t>Bröstdjup/mankhöjd; bröstkorgen skall nå ner till armbågarna.</a:t>
            </a:r>
          </a:p>
          <a:p>
            <a:pPr>
              <a:lnSpc>
                <a:spcPct val="90000"/>
              </a:lnSpc>
            </a:pPr>
            <a:r>
              <a:rPr lang="sv-SE" sz="2000"/>
              <a:t>Bröstkorgens djup skall vara hälften av mankhöjden.</a:t>
            </a:r>
          </a:p>
        </p:txBody>
      </p:sp>
      <p:pic>
        <p:nvPicPr>
          <p:cNvPr id="105481" name="Picture 9" descr="yuhe-BIS"/>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71550" y="1628775"/>
            <a:ext cx="4243388" cy="3271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p:txBody>
          <a:bodyPr/>
          <a:lstStyle/>
          <a:p>
            <a:r>
              <a:rPr lang="sv-SE"/>
              <a:t>Hals</a:t>
            </a:r>
          </a:p>
        </p:txBody>
      </p:sp>
      <p:sp>
        <p:nvSpPr>
          <p:cNvPr id="107526" name="Rectangle 6"/>
          <p:cNvSpPr>
            <a:spLocks noGrp="1" noChangeArrowheads="1"/>
          </p:cNvSpPr>
          <p:nvPr>
            <p:ph type="body" sz="half" idx="2"/>
          </p:nvPr>
        </p:nvSpPr>
        <p:spPr/>
        <p:txBody>
          <a:bodyPr/>
          <a:lstStyle/>
          <a:p>
            <a:r>
              <a:rPr lang="sv-SE" sz="2000"/>
              <a:t>Halsens överlinje skall löpa i en elegant båge från den tydligt markerade nacken ner till manken.</a:t>
            </a:r>
          </a:p>
          <a:p>
            <a:r>
              <a:rPr lang="sv-SE" sz="2000"/>
              <a:t>Den skall vara lång, rund kraftig, muskulös och torr.</a:t>
            </a:r>
          </a:p>
          <a:p>
            <a:r>
              <a:rPr lang="sv-SE" sz="2000"/>
              <a:t>Lång muskulös hals har mycket stor betydelse för hundens anatomi.</a:t>
            </a:r>
          </a:p>
        </p:txBody>
      </p:sp>
      <p:pic>
        <p:nvPicPr>
          <p:cNvPr id="107539" name="Picture 19" descr="codina_00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47813" y="1628775"/>
            <a:ext cx="3127375" cy="289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p:txBody>
          <a:bodyPr/>
          <a:lstStyle/>
          <a:p>
            <a:r>
              <a:rPr lang="sv-SE"/>
              <a:t>Kropp</a:t>
            </a:r>
          </a:p>
        </p:txBody>
      </p:sp>
      <p:sp>
        <p:nvSpPr>
          <p:cNvPr id="109574" name="Rectangle 6"/>
          <p:cNvSpPr>
            <a:spLocks noGrp="1" noChangeArrowheads="1"/>
          </p:cNvSpPr>
          <p:nvPr>
            <p:ph type="body" sz="half" idx="2"/>
          </p:nvPr>
        </p:nvSpPr>
        <p:spPr/>
        <p:txBody>
          <a:bodyPr/>
          <a:lstStyle/>
          <a:p>
            <a:r>
              <a:rPr lang="sv-SE" sz="2000"/>
              <a:t>Kroppen skall vara kvadratisk.</a:t>
            </a:r>
          </a:p>
          <a:p>
            <a:r>
              <a:rPr lang="sv-SE" sz="2000"/>
              <a:t>Bålen skall vila på kraftiga, raka ben.</a:t>
            </a:r>
          </a:p>
          <a:p>
            <a:r>
              <a:rPr lang="sv-SE" sz="2000"/>
              <a:t>Manken skall vara markerad.</a:t>
            </a:r>
          </a:p>
          <a:p>
            <a:r>
              <a:rPr lang="sv-SE" sz="2000"/>
              <a:t>Ryggen, inkl ländpartiet, skall vara kort, stadig, plan och bred med kraftig muskulatur.</a:t>
            </a:r>
          </a:p>
        </p:txBody>
      </p:sp>
      <p:pic>
        <p:nvPicPr>
          <p:cNvPr id="109579" name="Picture 11" descr="Atlanta von German Dream-hel"/>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7088" y="1484313"/>
            <a:ext cx="4322762" cy="3246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p:nvPr>
        </p:nvSpPr>
        <p:spPr/>
        <p:txBody>
          <a:bodyPr/>
          <a:lstStyle/>
          <a:p>
            <a:r>
              <a:rPr lang="sv-SE"/>
              <a:t>Forts kropp</a:t>
            </a:r>
          </a:p>
        </p:txBody>
      </p:sp>
      <p:sp>
        <p:nvSpPr>
          <p:cNvPr id="111622" name="Rectangle 6"/>
          <p:cNvSpPr>
            <a:spLocks noGrp="1" noChangeArrowheads="1"/>
          </p:cNvSpPr>
          <p:nvPr>
            <p:ph type="body" sz="half" idx="2"/>
          </p:nvPr>
        </p:nvSpPr>
        <p:spPr/>
        <p:txBody>
          <a:bodyPr/>
          <a:lstStyle/>
          <a:p>
            <a:r>
              <a:rPr lang="sv-SE" sz="2000"/>
              <a:t>Bröstkorgen skall vara djup och nå ner till armbågarna.</a:t>
            </a:r>
          </a:p>
          <a:p>
            <a:r>
              <a:rPr lang="sv-SE" sz="2000"/>
              <a:t>Bröstdjupet skall utgöra hälften av mankhöjden.</a:t>
            </a:r>
          </a:p>
          <a:p>
            <a:r>
              <a:rPr lang="sv-SE" sz="2000"/>
              <a:t>Förbröstet ska vara väl utvecklat.</a:t>
            </a:r>
          </a:p>
          <a:p>
            <a:r>
              <a:rPr lang="sv-SE" sz="2000"/>
              <a:t>Revbenen skall vara välvda, men inte tunnformiga och nå långt bak.</a:t>
            </a:r>
          </a:p>
          <a:p>
            <a:r>
              <a:rPr lang="sv-SE" sz="2000"/>
              <a:t>Buklinjen skall vara elegant uppsvängd.</a:t>
            </a:r>
          </a:p>
        </p:txBody>
      </p:sp>
      <p:pic>
        <p:nvPicPr>
          <p:cNvPr id="111625" name="Picture 9" descr="Fly Again 24-10-03"/>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03350" y="1484313"/>
            <a:ext cx="3411538" cy="335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2" name="Rectangle 8"/>
          <p:cNvSpPr>
            <a:spLocks noGrp="1" noChangeArrowheads="1"/>
          </p:cNvSpPr>
          <p:nvPr>
            <p:ph type="title"/>
          </p:nvPr>
        </p:nvSpPr>
        <p:spPr>
          <a:xfrm>
            <a:off x="1403350" y="476250"/>
            <a:ext cx="6977063" cy="841375"/>
          </a:xfrm>
        </p:spPr>
        <p:txBody>
          <a:bodyPr/>
          <a:lstStyle/>
          <a:p>
            <a:r>
              <a:rPr lang="sv-SE" sz="2800"/>
              <a:t>De främre extremiteterna och bringan.</a:t>
            </a:r>
          </a:p>
        </p:txBody>
      </p:sp>
      <p:sp>
        <p:nvSpPr>
          <p:cNvPr id="113674" name="Rectangle 10"/>
          <p:cNvSpPr>
            <a:spLocks noGrp="1" noChangeArrowheads="1"/>
          </p:cNvSpPr>
          <p:nvPr>
            <p:ph type="body" sz="half" idx="2"/>
          </p:nvPr>
        </p:nvSpPr>
        <p:spPr/>
        <p:txBody>
          <a:bodyPr/>
          <a:lstStyle/>
          <a:p>
            <a:r>
              <a:rPr lang="sv-SE" sz="2000"/>
              <a:t>Frambenen skall framifrån vara raka och parallella med kraftig benstomme.</a:t>
            </a:r>
          </a:p>
          <a:p>
            <a:r>
              <a:rPr lang="sv-SE" sz="2000"/>
              <a:t>Armbågarna skall varken ligga alltför tätt an mot bröstkorgen eller vara utåtvridna.</a:t>
            </a:r>
          </a:p>
          <a:p>
            <a:r>
              <a:rPr lang="sv-SE" sz="2000"/>
              <a:t>Skulderbladen skall vara långa och snedställda. </a:t>
            </a:r>
          </a:p>
          <a:p>
            <a:r>
              <a:rPr lang="sv-SE" sz="2000"/>
              <a:t>Överarmarna skall vara långa och bilda en rät vinkel mot skulderbladet.</a:t>
            </a:r>
          </a:p>
        </p:txBody>
      </p:sp>
      <p:pic>
        <p:nvPicPr>
          <p:cNvPr id="113681" name="Picture 17" descr="sid14-1a"/>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39975" y="1341438"/>
            <a:ext cx="1914525" cy="360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Rectangle 4"/>
          <p:cNvSpPr>
            <a:spLocks noGrp="1" noChangeArrowheads="1"/>
          </p:cNvSpPr>
          <p:nvPr>
            <p:ph type="title"/>
          </p:nvPr>
        </p:nvSpPr>
        <p:spPr/>
        <p:txBody>
          <a:bodyPr/>
          <a:lstStyle/>
          <a:p>
            <a:r>
              <a:rPr lang="sv-SE"/>
              <a:t>Forts främre extremiteter</a:t>
            </a:r>
          </a:p>
        </p:txBody>
      </p:sp>
      <p:sp>
        <p:nvSpPr>
          <p:cNvPr id="253958" name="Rectangle 6"/>
          <p:cNvSpPr>
            <a:spLocks noGrp="1" noChangeArrowheads="1"/>
          </p:cNvSpPr>
          <p:nvPr>
            <p:ph type="body" sz="half" idx="2"/>
          </p:nvPr>
        </p:nvSpPr>
        <p:spPr/>
        <p:txBody>
          <a:bodyPr/>
          <a:lstStyle/>
          <a:p>
            <a:endParaRPr lang="sv-SE" sz="2000"/>
          </a:p>
          <a:p>
            <a:endParaRPr lang="sv-SE" sz="2000"/>
          </a:p>
          <a:p>
            <a:endParaRPr lang="sv-SE" sz="2000"/>
          </a:p>
          <a:p>
            <a:r>
              <a:rPr lang="sv-SE" sz="2000"/>
              <a:t>Skulderbladen skall vara långa och snedställda. </a:t>
            </a:r>
          </a:p>
          <a:p>
            <a:r>
              <a:rPr lang="sv-SE" sz="2000"/>
              <a:t>Överarmarna skall vara långa och bilda en rät vinkel mot skulderbladet.</a:t>
            </a:r>
          </a:p>
          <a:p>
            <a:endParaRPr lang="sv-SE" sz="2000"/>
          </a:p>
        </p:txBody>
      </p:sp>
      <p:pic>
        <p:nvPicPr>
          <p:cNvPr id="253961" name="Picture 9" descr="000pierce_jahressiege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71550" y="1916113"/>
            <a:ext cx="3933825" cy="3249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a:xfrm>
            <a:off x="1547813" y="476250"/>
            <a:ext cx="6977062" cy="841375"/>
          </a:xfrm>
        </p:spPr>
        <p:txBody>
          <a:bodyPr/>
          <a:lstStyle/>
          <a:p>
            <a:r>
              <a:rPr lang="sv-SE" sz="2800"/>
              <a:t>Forts främre extremiteterna och bringan.</a:t>
            </a:r>
          </a:p>
        </p:txBody>
      </p:sp>
      <p:sp>
        <p:nvSpPr>
          <p:cNvPr id="116742" name="Rectangle 6"/>
          <p:cNvSpPr>
            <a:spLocks noGrp="1" noChangeArrowheads="1"/>
          </p:cNvSpPr>
          <p:nvPr>
            <p:ph type="body" sz="half" idx="2"/>
          </p:nvPr>
        </p:nvSpPr>
        <p:spPr/>
        <p:txBody>
          <a:bodyPr/>
          <a:lstStyle/>
          <a:p>
            <a:r>
              <a:rPr lang="sv-SE" sz="2000"/>
              <a:t>Underarmarna skall vara långa, lodräta och ha torr muskulatur.</a:t>
            </a:r>
          </a:p>
          <a:p>
            <a:r>
              <a:rPr lang="sv-SE" sz="2000"/>
              <a:t>Mellanhänderna skall vara korta och nästan lodräta mot marken.</a:t>
            </a:r>
          </a:p>
          <a:p>
            <a:r>
              <a:rPr lang="sv-SE" sz="2000"/>
              <a:t>Handlovarna skall vara kraftiga och väl, men inte överdrivet markerade.</a:t>
            </a:r>
          </a:p>
          <a:p>
            <a:r>
              <a:rPr lang="sv-SE" sz="2000"/>
              <a:t>Framtassarna skall vara små, runda och väl slutna.</a:t>
            </a:r>
          </a:p>
        </p:txBody>
      </p:sp>
      <p:pic>
        <p:nvPicPr>
          <p:cNvPr id="116747" name="Picture 11" descr="danae_jardin02"/>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47813" y="1628775"/>
            <a:ext cx="3479800" cy="255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type="title"/>
          </p:nvPr>
        </p:nvSpPr>
        <p:spPr>
          <a:xfrm>
            <a:off x="1187450" y="476250"/>
            <a:ext cx="6977063" cy="841375"/>
          </a:xfrm>
        </p:spPr>
        <p:txBody>
          <a:bodyPr/>
          <a:lstStyle/>
          <a:p>
            <a:r>
              <a:rPr lang="sv-SE"/>
              <a:t>Avdelningsstyrelsen arrangerar</a:t>
            </a:r>
          </a:p>
        </p:txBody>
      </p:sp>
      <p:sp>
        <p:nvSpPr>
          <p:cNvPr id="227335" name="Rectangle 7"/>
          <p:cNvSpPr>
            <a:spLocks noGrp="1" noChangeArrowheads="1"/>
          </p:cNvSpPr>
          <p:nvPr>
            <p:ph type="body" sz="half" idx="3"/>
          </p:nvPr>
        </p:nvSpPr>
        <p:spPr/>
        <p:txBody>
          <a:bodyPr/>
          <a:lstStyle/>
          <a:p>
            <a:r>
              <a:rPr lang="sv-SE" sz="2000"/>
              <a:t>Boxer SM</a:t>
            </a:r>
          </a:p>
          <a:p>
            <a:pPr>
              <a:buFontTx/>
              <a:buChar char="-"/>
            </a:pPr>
            <a:r>
              <a:rPr lang="sv-SE" sz="2000"/>
              <a:t>Utställning, med domare enligt ett ”rullande schema”(kontinentala-, brittiska och nordiska domare)</a:t>
            </a:r>
          </a:p>
          <a:p>
            <a:pPr>
              <a:buFontTx/>
              <a:buChar char="-"/>
            </a:pPr>
            <a:r>
              <a:rPr lang="sv-SE" sz="2000"/>
              <a:t>Lydnadsprov</a:t>
            </a:r>
          </a:p>
          <a:p>
            <a:pPr>
              <a:buFontTx/>
              <a:buChar char="-"/>
            </a:pPr>
            <a:r>
              <a:rPr lang="sv-SE" sz="2000"/>
              <a:t>Bruksprov</a:t>
            </a:r>
          </a:p>
          <a:p>
            <a:r>
              <a:rPr lang="sv-SE" sz="2000"/>
              <a:t>Boxerläger</a:t>
            </a:r>
          </a:p>
          <a:p>
            <a:r>
              <a:rPr lang="sv-SE" sz="2000"/>
              <a:t>Uppfödarträff</a:t>
            </a:r>
          </a:p>
          <a:p>
            <a:pPr>
              <a:buFontTx/>
              <a:buNone/>
            </a:pPr>
            <a:endParaRPr lang="sv-SE" sz="2000"/>
          </a:p>
        </p:txBody>
      </p:sp>
      <p:pic>
        <p:nvPicPr>
          <p:cNvPr id="227336" name="Picture 8" descr="Lydnad"/>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692275" y="3357563"/>
            <a:ext cx="2789238" cy="1687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7339" name="Picture 11" descr="04-sm-domarbild"/>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331913" y="1557338"/>
            <a:ext cx="3408362" cy="1468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a:xfrm>
            <a:off x="1403350" y="476250"/>
            <a:ext cx="6977063" cy="841375"/>
          </a:xfrm>
        </p:spPr>
        <p:txBody>
          <a:bodyPr/>
          <a:lstStyle/>
          <a:p>
            <a:r>
              <a:rPr lang="sv-SE"/>
              <a:t>De bakre extremiteterna och korset.</a:t>
            </a:r>
          </a:p>
        </p:txBody>
      </p:sp>
      <p:sp>
        <p:nvSpPr>
          <p:cNvPr id="118790" name="Rectangle 6"/>
          <p:cNvSpPr>
            <a:spLocks noGrp="1" noChangeArrowheads="1"/>
          </p:cNvSpPr>
          <p:nvPr>
            <p:ph type="body" sz="half" idx="2"/>
          </p:nvPr>
        </p:nvSpPr>
        <p:spPr/>
        <p:txBody>
          <a:bodyPr/>
          <a:lstStyle/>
          <a:p>
            <a:pPr>
              <a:lnSpc>
                <a:spcPct val="90000"/>
              </a:lnSpc>
            </a:pPr>
            <a:r>
              <a:rPr lang="sv-SE" sz="2000"/>
              <a:t>Ryggen inkl ländpartiet, skall vara kort, stadig, plan och bred med kraftig muskulatur.</a:t>
            </a:r>
          </a:p>
          <a:p>
            <a:pPr>
              <a:lnSpc>
                <a:spcPct val="90000"/>
              </a:lnSpc>
            </a:pPr>
            <a:r>
              <a:rPr lang="sv-SE" sz="2000"/>
              <a:t>Korset skall vara sluttande, brett och svagt välvt.</a:t>
            </a:r>
          </a:p>
          <a:p>
            <a:pPr>
              <a:lnSpc>
                <a:spcPct val="90000"/>
              </a:lnSpc>
            </a:pPr>
            <a:r>
              <a:rPr lang="sv-SE" sz="2000"/>
              <a:t>Bakstället skall ha mycket välutvecklad och hård muskulatur.</a:t>
            </a:r>
          </a:p>
          <a:p>
            <a:pPr>
              <a:lnSpc>
                <a:spcPct val="90000"/>
              </a:lnSpc>
            </a:pPr>
            <a:r>
              <a:rPr lang="sv-SE" sz="2000"/>
              <a:t>Låren skall vara långa och breda.</a:t>
            </a:r>
          </a:p>
          <a:p>
            <a:pPr>
              <a:lnSpc>
                <a:spcPct val="90000"/>
              </a:lnSpc>
            </a:pPr>
            <a:r>
              <a:rPr lang="sv-SE" sz="2000"/>
              <a:t>Höft- och knälederna skall vara välvinklade.</a:t>
            </a:r>
          </a:p>
        </p:txBody>
      </p:sp>
      <p:pic>
        <p:nvPicPr>
          <p:cNvPr id="118793" name="Picture 9" descr="F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484313"/>
            <a:ext cx="4897438" cy="3676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Grp="1" noChangeArrowheads="1"/>
          </p:cNvSpPr>
          <p:nvPr>
            <p:ph type="title"/>
          </p:nvPr>
        </p:nvSpPr>
        <p:spPr>
          <a:xfrm>
            <a:off x="3348038" y="476250"/>
            <a:ext cx="6977062" cy="841375"/>
          </a:xfrm>
        </p:spPr>
        <p:txBody>
          <a:bodyPr/>
          <a:lstStyle/>
          <a:p>
            <a:r>
              <a:rPr lang="sv-SE"/>
              <a:t>Svensk boxer</a:t>
            </a:r>
          </a:p>
        </p:txBody>
      </p:sp>
      <p:sp>
        <p:nvSpPr>
          <p:cNvPr id="210951" name="Rectangle 7"/>
          <p:cNvSpPr>
            <a:spLocks noGrp="1" noChangeArrowheads="1"/>
          </p:cNvSpPr>
          <p:nvPr>
            <p:ph type="body" sz="half" idx="3"/>
          </p:nvPr>
        </p:nvSpPr>
        <p:spPr/>
        <p:txBody>
          <a:bodyPr/>
          <a:lstStyle/>
          <a:p>
            <a:r>
              <a:rPr lang="sv-SE" sz="2000"/>
              <a:t>Boxern i Sverige håller en bra klass och där de bästa håller en hög europeisk klass enligt anlitade europeiska rasdomare.</a:t>
            </a:r>
          </a:p>
          <a:p>
            <a:r>
              <a:rPr lang="sv-SE" sz="2000"/>
              <a:t>Givetvis finns det huvuddetaljer som behöver förbättras för att allmänt förbättra boxerns exteriör, bl.a. skallpartiet, nospartiet och käkar/tänder</a:t>
            </a:r>
          </a:p>
        </p:txBody>
      </p:sp>
      <p:pic>
        <p:nvPicPr>
          <p:cNvPr id="210952" name="Picture 8" descr="Fly Again 24-10-03"/>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06638" y="1295400"/>
            <a:ext cx="2232025" cy="2193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0953" name="Picture 9" descr="Foxy-Angel-st"/>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92725" y="1341438"/>
            <a:ext cx="2667000"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title"/>
          </p:nvPr>
        </p:nvSpPr>
        <p:spPr>
          <a:xfrm>
            <a:off x="1979613" y="549275"/>
            <a:ext cx="6977062" cy="841375"/>
          </a:xfrm>
        </p:spPr>
        <p:txBody>
          <a:bodyPr/>
          <a:lstStyle/>
          <a:p>
            <a:r>
              <a:rPr lang="sv-SE"/>
              <a:t>Amerikansk boxer</a:t>
            </a:r>
          </a:p>
        </p:txBody>
      </p:sp>
      <p:pic>
        <p:nvPicPr>
          <p:cNvPr id="217094" name="Picture 6" descr="WS0136750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412875"/>
            <a:ext cx="4516438" cy="432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p:cNvSpPr>
            <a:spLocks noGrp="1" noChangeArrowheads="1"/>
          </p:cNvSpPr>
          <p:nvPr>
            <p:ph type="title"/>
          </p:nvPr>
        </p:nvSpPr>
        <p:spPr>
          <a:xfrm>
            <a:off x="2555875" y="549275"/>
            <a:ext cx="6977063" cy="841375"/>
          </a:xfrm>
        </p:spPr>
        <p:txBody>
          <a:bodyPr/>
          <a:lstStyle/>
          <a:p>
            <a:r>
              <a:rPr lang="sv-SE"/>
              <a:t>Amerikansk boxer</a:t>
            </a:r>
          </a:p>
        </p:txBody>
      </p:sp>
      <p:pic>
        <p:nvPicPr>
          <p:cNvPr id="235532" name="Picture 12" descr="WR0300140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4075" y="1484313"/>
            <a:ext cx="4783138" cy="4398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Rectangle 4"/>
          <p:cNvSpPr>
            <a:spLocks noGrp="1" noChangeArrowheads="1"/>
          </p:cNvSpPr>
          <p:nvPr>
            <p:ph type="title"/>
          </p:nvPr>
        </p:nvSpPr>
        <p:spPr>
          <a:xfrm>
            <a:off x="2411413" y="549275"/>
            <a:ext cx="6977062" cy="841375"/>
          </a:xfrm>
        </p:spPr>
        <p:txBody>
          <a:bodyPr/>
          <a:lstStyle/>
          <a:p>
            <a:r>
              <a:rPr lang="sv-SE"/>
              <a:t>Amerikansk boxer</a:t>
            </a:r>
          </a:p>
        </p:txBody>
      </p:sp>
      <p:pic>
        <p:nvPicPr>
          <p:cNvPr id="237574" name="Picture 6" descr="WR01485605"/>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1412875"/>
            <a:ext cx="4703762" cy="4325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p:cNvSpPr>
            <a:spLocks noGrp="1" noChangeArrowheads="1"/>
          </p:cNvSpPr>
          <p:nvPr>
            <p:ph type="title"/>
          </p:nvPr>
        </p:nvSpPr>
        <p:spPr/>
        <p:txBody>
          <a:bodyPr/>
          <a:lstStyle/>
          <a:p>
            <a:r>
              <a:rPr lang="sv-SE"/>
              <a:t>             Engelsk boxer</a:t>
            </a:r>
          </a:p>
        </p:txBody>
      </p:sp>
      <p:pic>
        <p:nvPicPr>
          <p:cNvPr id="219142" name="Picture 6" descr="crufts2005"/>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44750" y="1295400"/>
            <a:ext cx="54070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4"/>
          <p:cNvSpPr>
            <a:spLocks noGrp="1" noChangeArrowheads="1"/>
          </p:cNvSpPr>
          <p:nvPr>
            <p:ph type="title"/>
          </p:nvPr>
        </p:nvSpPr>
        <p:spPr>
          <a:xfrm>
            <a:off x="2555875" y="549275"/>
            <a:ext cx="6977063" cy="841375"/>
          </a:xfrm>
        </p:spPr>
        <p:txBody>
          <a:bodyPr/>
          <a:lstStyle/>
          <a:p>
            <a:r>
              <a:rPr lang="sv-SE"/>
              <a:t>Engelsk boxer</a:t>
            </a:r>
          </a:p>
        </p:txBody>
      </p:sp>
      <p:pic>
        <p:nvPicPr>
          <p:cNvPr id="243718" name="Picture 6" descr="Beryl II"/>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412875"/>
            <a:ext cx="5013325" cy="4348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Rectangle 4"/>
          <p:cNvSpPr>
            <a:spLocks noGrp="1" noChangeArrowheads="1"/>
          </p:cNvSpPr>
          <p:nvPr>
            <p:ph type="title"/>
          </p:nvPr>
        </p:nvSpPr>
        <p:spPr/>
        <p:txBody>
          <a:bodyPr/>
          <a:lstStyle/>
          <a:p>
            <a:r>
              <a:rPr lang="sv-SE"/>
              <a:t>	 Polsk boxer</a:t>
            </a:r>
          </a:p>
        </p:txBody>
      </p:sp>
      <p:pic>
        <p:nvPicPr>
          <p:cNvPr id="256006" name="Picture 6" descr="Polsk tik"/>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1628775"/>
            <a:ext cx="4573587" cy="3990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p:txBody>
          <a:bodyPr/>
          <a:lstStyle/>
          <a:p>
            <a:r>
              <a:rPr lang="sv-SE"/>
              <a:t>		ATIBOX 2004</a:t>
            </a:r>
          </a:p>
        </p:txBody>
      </p:sp>
      <p:pic>
        <p:nvPicPr>
          <p:cNvPr id="134152" name="Picture 8" descr="ext6_bild-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27313" y="1773238"/>
            <a:ext cx="4678362"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p:txBody>
          <a:bodyPr/>
          <a:lstStyle/>
          <a:p>
            <a:r>
              <a:rPr lang="sv-SE"/>
              <a:t>		ATIBOX 2004</a:t>
            </a:r>
          </a:p>
        </p:txBody>
      </p:sp>
      <p:pic>
        <p:nvPicPr>
          <p:cNvPr id="136198" name="Picture 6" descr="ext6_bild-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68538" y="1773238"/>
            <a:ext cx="5121275" cy="435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p:cNvSpPr>
            <a:spLocks noGrp="1" noChangeArrowheads="1"/>
          </p:cNvSpPr>
          <p:nvPr>
            <p:ph type="title"/>
          </p:nvPr>
        </p:nvSpPr>
        <p:spPr/>
        <p:txBody>
          <a:bodyPr/>
          <a:lstStyle/>
          <a:p>
            <a:r>
              <a:rPr lang="sv-SE"/>
              <a:t>BOXERBLADET</a:t>
            </a:r>
          </a:p>
        </p:txBody>
      </p:sp>
      <p:sp>
        <p:nvSpPr>
          <p:cNvPr id="229382" name="Rectangle 6"/>
          <p:cNvSpPr>
            <a:spLocks noGrp="1" noChangeArrowheads="1"/>
          </p:cNvSpPr>
          <p:nvPr>
            <p:ph type="body" sz="half" idx="2"/>
          </p:nvPr>
        </p:nvSpPr>
        <p:spPr/>
        <p:txBody>
          <a:bodyPr/>
          <a:lstStyle/>
          <a:p>
            <a:endParaRPr lang="sv-SE" sz="2000"/>
          </a:p>
          <a:p>
            <a:endParaRPr lang="sv-SE" sz="2000"/>
          </a:p>
          <a:p>
            <a:r>
              <a:rPr lang="sv-SE"/>
              <a:t>Boxerbladet ges ut med 4 nr/år.</a:t>
            </a:r>
          </a:p>
          <a:p>
            <a:r>
              <a:rPr lang="sv-SE"/>
              <a:t>Sänds till domare i Norden som dömer boxer.</a:t>
            </a:r>
          </a:p>
        </p:txBody>
      </p:sp>
      <p:pic>
        <p:nvPicPr>
          <p:cNvPr id="229385" name="Picture 9" descr="BBnr4-04_jpg"/>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692275" y="1773238"/>
            <a:ext cx="2727325" cy="3440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Grp="1" noChangeArrowheads="1"/>
          </p:cNvSpPr>
          <p:nvPr>
            <p:ph type="title"/>
          </p:nvPr>
        </p:nvSpPr>
        <p:spPr/>
        <p:txBody>
          <a:bodyPr/>
          <a:lstStyle/>
          <a:p>
            <a:r>
              <a:rPr lang="sv-SE"/>
              <a:t>           ATIBOX 2005</a:t>
            </a:r>
          </a:p>
        </p:txBody>
      </p:sp>
      <p:pic>
        <p:nvPicPr>
          <p:cNvPr id="239622" name="Picture 6" descr="posseidon_speye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1492250"/>
            <a:ext cx="5448300" cy="438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title"/>
          </p:nvPr>
        </p:nvSpPr>
        <p:spPr/>
        <p:txBody>
          <a:bodyPr/>
          <a:lstStyle/>
          <a:p>
            <a:r>
              <a:rPr lang="sv-SE"/>
              <a:t>       ATIBOX 2005</a:t>
            </a:r>
          </a:p>
        </p:txBody>
      </p:sp>
      <p:pic>
        <p:nvPicPr>
          <p:cNvPr id="245766" name="Picture 6" descr="Daniela_djandilla-ATX-200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773238"/>
            <a:ext cx="4819650" cy="3614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a:xfrm>
            <a:off x="1403350" y="485775"/>
            <a:ext cx="7234238" cy="841375"/>
          </a:xfrm>
        </p:spPr>
        <p:txBody>
          <a:bodyPr/>
          <a:lstStyle/>
          <a:p>
            <a:r>
              <a:rPr lang="sv-SE"/>
              <a:t>		Boxer SM 2004</a:t>
            </a:r>
          </a:p>
        </p:txBody>
      </p:sp>
      <p:pic>
        <p:nvPicPr>
          <p:cNvPr id="138248" name="Picture 8" descr="Fly Again 24-10-03"/>
          <p:cNvPicPr>
            <a:picLocks noChangeAspect="1" noChangeArrowheads="1"/>
          </p:cNvPicPr>
          <p:nvPr>
            <p:ph idx="1"/>
          </p:nvPr>
        </p:nvPicPr>
        <p:blipFill>
          <a:blip r:embed="rId2">
            <a:extLst>
              <a:ext uri="{28A0092B-C50C-407E-A947-70E740481C1C}">
                <a14:useLocalDpi xmlns:a14="http://schemas.microsoft.com/office/drawing/2010/main" val="0"/>
              </a:ext>
            </a:extLst>
          </a:blip>
          <a:srcRect t="-12515" b="-3128"/>
          <a:stretch>
            <a:fillRect/>
          </a:stretch>
        </p:blipFill>
        <p:spPr>
          <a:xfrm>
            <a:off x="1908175" y="620713"/>
            <a:ext cx="5053013" cy="574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p:cNvSpPr>
            <a:spLocks noGrp="1" noChangeArrowheads="1"/>
          </p:cNvSpPr>
          <p:nvPr>
            <p:ph type="title"/>
          </p:nvPr>
        </p:nvSpPr>
        <p:spPr>
          <a:xfrm>
            <a:off x="2339975" y="476250"/>
            <a:ext cx="6977063" cy="841375"/>
          </a:xfrm>
        </p:spPr>
        <p:txBody>
          <a:bodyPr/>
          <a:lstStyle/>
          <a:p>
            <a:r>
              <a:rPr lang="sv-SE"/>
              <a:t>Boxer SM 2004</a:t>
            </a:r>
          </a:p>
        </p:txBody>
      </p:sp>
      <p:pic>
        <p:nvPicPr>
          <p:cNvPr id="241670" name="Picture 6" descr="Foxy-Angel-st"/>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412875"/>
            <a:ext cx="5300663" cy="4346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p:txBody>
          <a:bodyPr/>
          <a:lstStyle/>
          <a:p>
            <a:r>
              <a:rPr lang="sv-SE"/>
              <a:t>		BOXERS SM 2005</a:t>
            </a:r>
          </a:p>
        </p:txBody>
      </p:sp>
      <p:pic>
        <p:nvPicPr>
          <p:cNvPr id="142342" name="Picture 6" descr="Bir SM 2005"/>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70125" y="1295400"/>
            <a:ext cx="575627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Grp="1" noChangeArrowheads="1"/>
          </p:cNvSpPr>
          <p:nvPr>
            <p:ph type="title"/>
          </p:nvPr>
        </p:nvSpPr>
        <p:spPr/>
        <p:txBody>
          <a:bodyPr/>
          <a:lstStyle/>
          <a:p>
            <a:r>
              <a:rPr lang="sv-SE"/>
              <a:t>Sv. Boxerklubben Örebro 2005</a:t>
            </a:r>
          </a:p>
        </p:txBody>
      </p:sp>
      <p:pic>
        <p:nvPicPr>
          <p:cNvPr id="144392" name="Picture 8" descr="Bir -Bim Örebro 2005-05-02"/>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39975" y="1557338"/>
            <a:ext cx="5308600" cy="3981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p:nvPr>
        </p:nvSpPr>
        <p:spPr/>
        <p:txBody>
          <a:bodyPr/>
          <a:lstStyle/>
          <a:p>
            <a:r>
              <a:rPr lang="sv-SE"/>
              <a:t>Norsk Boxerklubb Oslo 2004.</a:t>
            </a:r>
          </a:p>
        </p:txBody>
      </p:sp>
      <p:pic>
        <p:nvPicPr>
          <p:cNvPr id="146446" name="Picture 14" descr="Rognerud's Quinzie_bi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134143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p:txBody>
          <a:bodyPr/>
          <a:lstStyle/>
          <a:p>
            <a:r>
              <a:rPr lang="sv-SE"/>
              <a:t>Norsk Boxerklubb Oslo 2004.</a:t>
            </a:r>
          </a:p>
        </p:txBody>
      </p:sp>
      <p:pic>
        <p:nvPicPr>
          <p:cNvPr id="148486" name="Picture 6" descr="galleri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8175" y="1916113"/>
            <a:ext cx="5226050" cy="3973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4"/>
          <p:cNvSpPr>
            <a:spLocks noGrp="1" noChangeArrowheads="1"/>
          </p:cNvSpPr>
          <p:nvPr>
            <p:ph type="title"/>
          </p:nvPr>
        </p:nvSpPr>
        <p:spPr/>
        <p:txBody>
          <a:bodyPr/>
          <a:lstStyle/>
          <a:p>
            <a:r>
              <a:rPr lang="sv-SE"/>
              <a:t>     ATIBOX Vinnare 2005</a:t>
            </a:r>
          </a:p>
        </p:txBody>
      </p:sp>
      <p:pic>
        <p:nvPicPr>
          <p:cNvPr id="212998" name="Picture 6" descr="yuhe-BIS"/>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412875"/>
            <a:ext cx="5599113"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6" name="Rectangle 4"/>
          <p:cNvSpPr>
            <a:spLocks noGrp="1" noChangeArrowheads="1"/>
          </p:cNvSpPr>
          <p:nvPr>
            <p:ph type="title"/>
          </p:nvPr>
        </p:nvSpPr>
        <p:spPr/>
        <p:txBody>
          <a:bodyPr/>
          <a:lstStyle/>
          <a:p>
            <a:r>
              <a:rPr lang="sv-SE"/>
              <a:t>Domarkonferensen 2000-02-05.</a:t>
            </a:r>
          </a:p>
        </p:txBody>
      </p:sp>
      <p:sp>
        <p:nvSpPr>
          <p:cNvPr id="284677" name="Rectangle 5"/>
          <p:cNvSpPr>
            <a:spLocks noGrp="1" noChangeArrowheads="1"/>
          </p:cNvSpPr>
          <p:nvPr>
            <p:ph type="body" sz="half" idx="1"/>
          </p:nvPr>
        </p:nvSpPr>
        <p:spPr>
          <a:xfrm>
            <a:off x="1619250" y="1196975"/>
            <a:ext cx="3411538" cy="4318000"/>
          </a:xfrm>
        </p:spPr>
        <p:txBody>
          <a:bodyPr/>
          <a:lstStyle/>
          <a:p>
            <a:pPr>
              <a:lnSpc>
                <a:spcPct val="80000"/>
              </a:lnSpc>
              <a:buFontTx/>
              <a:buNone/>
            </a:pPr>
            <a:r>
              <a:rPr lang="sv-SE" sz="1200" b="1"/>
              <a:t>Vad sades 2000-02-05.</a:t>
            </a:r>
          </a:p>
          <a:p>
            <a:pPr>
              <a:lnSpc>
                <a:spcPct val="80000"/>
              </a:lnSpc>
            </a:pPr>
            <a:endParaRPr lang="sv-SE" sz="1200" b="1"/>
          </a:p>
          <a:p>
            <a:pPr>
              <a:lnSpc>
                <a:spcPct val="80000"/>
              </a:lnSpc>
            </a:pPr>
            <a:r>
              <a:rPr lang="sv-SE" sz="1200" b="1"/>
              <a:t>Typ/helhet:</a:t>
            </a:r>
          </a:p>
          <a:p>
            <a:pPr>
              <a:lnSpc>
                <a:spcPct val="80000"/>
              </a:lnSpc>
              <a:buFontTx/>
              <a:buChar char="-"/>
            </a:pPr>
            <a:r>
              <a:rPr lang="sv-SE" sz="1200"/>
              <a:t>Viktigt med rätt typ.</a:t>
            </a:r>
          </a:p>
          <a:p>
            <a:pPr>
              <a:lnSpc>
                <a:spcPct val="80000"/>
              </a:lnSpc>
              <a:buFontTx/>
              <a:buChar char="-"/>
            </a:pPr>
            <a:r>
              <a:rPr lang="sv-SE" sz="1200"/>
              <a:t>Benstommen ska vara kraftig.</a:t>
            </a:r>
          </a:p>
          <a:p>
            <a:pPr>
              <a:lnSpc>
                <a:spcPct val="80000"/>
              </a:lnSpc>
            </a:pPr>
            <a:r>
              <a:rPr lang="sv-SE" sz="1200" b="1"/>
              <a:t>Front:</a:t>
            </a:r>
          </a:p>
          <a:p>
            <a:pPr>
              <a:lnSpc>
                <a:spcPct val="80000"/>
              </a:lnSpc>
              <a:buFontTx/>
              <a:buChar char="-"/>
            </a:pPr>
            <a:r>
              <a:rPr lang="sv-SE" sz="1200"/>
              <a:t>Förbröstet får inte vara otillräckligt.</a:t>
            </a:r>
          </a:p>
          <a:p>
            <a:pPr>
              <a:lnSpc>
                <a:spcPct val="80000"/>
              </a:lnSpc>
              <a:buFontTx/>
              <a:buChar char="-"/>
            </a:pPr>
            <a:r>
              <a:rPr lang="sv-SE" sz="1200"/>
              <a:t>Notera vinklar och mellanhänder.</a:t>
            </a:r>
          </a:p>
          <a:p>
            <a:pPr>
              <a:lnSpc>
                <a:spcPct val="80000"/>
              </a:lnSpc>
            </a:pPr>
            <a:r>
              <a:rPr lang="sv-SE" sz="1200" b="1"/>
              <a:t>Huvud:</a:t>
            </a:r>
          </a:p>
          <a:p>
            <a:pPr>
              <a:lnSpc>
                <a:spcPct val="80000"/>
              </a:lnSpc>
              <a:buFontTx/>
              <a:buChar char="-"/>
            </a:pPr>
            <a:r>
              <a:rPr lang="sv-SE" sz="1200"/>
              <a:t>Ge akt på proportioner och uttryck.</a:t>
            </a:r>
          </a:p>
          <a:p>
            <a:pPr>
              <a:lnSpc>
                <a:spcPct val="80000"/>
              </a:lnSpc>
              <a:buFontTx/>
              <a:buChar char="-"/>
            </a:pPr>
            <a:r>
              <a:rPr lang="sv-SE" sz="1200"/>
              <a:t>Viktigt med harmoni.</a:t>
            </a:r>
          </a:p>
          <a:p>
            <a:pPr>
              <a:lnSpc>
                <a:spcPct val="80000"/>
              </a:lnSpc>
              <a:buFontTx/>
              <a:buChar char="-"/>
            </a:pPr>
            <a:r>
              <a:rPr lang="sv-SE" sz="1200"/>
              <a:t>Huvudet ska ha höjd i skallen, ett nosparti som är djupt, väl utfyllt och har substans.</a:t>
            </a:r>
          </a:p>
          <a:p>
            <a:pPr>
              <a:lnSpc>
                <a:spcPct val="80000"/>
              </a:lnSpc>
              <a:buFontTx/>
              <a:buChar char="-"/>
            </a:pPr>
            <a:r>
              <a:rPr lang="sv-SE" sz="1200"/>
              <a:t>Huvudet får inte vara ”övertypat”.</a:t>
            </a:r>
          </a:p>
          <a:p>
            <a:pPr>
              <a:lnSpc>
                <a:spcPct val="80000"/>
              </a:lnSpc>
            </a:pPr>
            <a:r>
              <a:rPr lang="sv-SE" sz="1200" b="1"/>
              <a:t>Rörelser:</a:t>
            </a:r>
          </a:p>
          <a:p>
            <a:pPr>
              <a:lnSpc>
                <a:spcPct val="80000"/>
              </a:lnSpc>
              <a:buFontTx/>
              <a:buChar char="-"/>
            </a:pPr>
            <a:r>
              <a:rPr lang="sv-SE" sz="1200"/>
              <a:t>Viktigt att boxern rör sig med ”drive” i bakstället.</a:t>
            </a:r>
          </a:p>
          <a:p>
            <a:pPr>
              <a:lnSpc>
                <a:spcPct val="80000"/>
              </a:lnSpc>
            </a:pPr>
            <a:r>
              <a:rPr lang="sv-SE" sz="1200" b="1"/>
              <a:t>Färg/tecken:</a:t>
            </a:r>
          </a:p>
          <a:p>
            <a:pPr>
              <a:lnSpc>
                <a:spcPct val="80000"/>
              </a:lnSpc>
              <a:buFontTx/>
              <a:buChar char="-"/>
            </a:pPr>
            <a:r>
              <a:rPr lang="sv-SE" sz="1200"/>
              <a:t>Går att premiera även den otecknade hunden.</a:t>
            </a:r>
          </a:p>
          <a:p>
            <a:pPr>
              <a:lnSpc>
                <a:spcPct val="80000"/>
              </a:lnSpc>
              <a:buFontTx/>
              <a:buChar char="-"/>
            </a:pPr>
            <a:r>
              <a:rPr lang="sv-SE" sz="1200"/>
              <a:t>Titta på den!!!</a:t>
            </a:r>
          </a:p>
          <a:p>
            <a:pPr>
              <a:lnSpc>
                <a:spcPct val="80000"/>
              </a:lnSpc>
              <a:buFontTx/>
              <a:buNone/>
            </a:pPr>
            <a:endParaRPr lang="sv-SE" sz="1200"/>
          </a:p>
          <a:p>
            <a:pPr>
              <a:lnSpc>
                <a:spcPct val="80000"/>
              </a:lnSpc>
            </a:pPr>
            <a:endParaRPr lang="sv-SE" sz="1200"/>
          </a:p>
        </p:txBody>
      </p:sp>
      <p:sp>
        <p:nvSpPr>
          <p:cNvPr id="284678" name="Rectangle 6"/>
          <p:cNvSpPr>
            <a:spLocks noGrp="1" noChangeArrowheads="1"/>
          </p:cNvSpPr>
          <p:nvPr>
            <p:ph type="body" sz="half" idx="2"/>
          </p:nvPr>
        </p:nvSpPr>
        <p:spPr/>
        <p:txBody>
          <a:bodyPr/>
          <a:lstStyle/>
          <a:p>
            <a:pPr>
              <a:lnSpc>
                <a:spcPct val="80000"/>
              </a:lnSpc>
              <a:buFontTx/>
              <a:buNone/>
            </a:pPr>
            <a:r>
              <a:rPr lang="sv-SE" sz="1200" b="1"/>
              <a:t>       Läget idag:</a:t>
            </a:r>
          </a:p>
          <a:p>
            <a:pPr>
              <a:lnSpc>
                <a:spcPct val="80000"/>
              </a:lnSpc>
              <a:buFontTx/>
              <a:buNone/>
            </a:pPr>
            <a:endParaRPr lang="sv-SE" sz="1200" b="1"/>
          </a:p>
          <a:p>
            <a:pPr>
              <a:lnSpc>
                <a:spcPct val="80000"/>
              </a:lnSpc>
            </a:pPr>
            <a:r>
              <a:rPr lang="sv-SE" sz="1200" b="1"/>
              <a:t>Typ/helhet</a:t>
            </a:r>
          </a:p>
          <a:p>
            <a:pPr>
              <a:lnSpc>
                <a:spcPct val="80000"/>
              </a:lnSpc>
              <a:buFontTx/>
              <a:buChar char="-"/>
            </a:pPr>
            <a:r>
              <a:rPr lang="sv-SE" sz="1200"/>
              <a:t>Kvarstår</a:t>
            </a:r>
          </a:p>
          <a:p>
            <a:pPr>
              <a:lnSpc>
                <a:spcPct val="80000"/>
              </a:lnSpc>
            </a:pPr>
            <a:endParaRPr lang="sv-SE" sz="1200" b="1"/>
          </a:p>
          <a:p>
            <a:pPr>
              <a:lnSpc>
                <a:spcPct val="80000"/>
              </a:lnSpc>
            </a:pPr>
            <a:r>
              <a:rPr lang="sv-SE" sz="1200" b="1"/>
              <a:t>Front</a:t>
            </a:r>
          </a:p>
          <a:p>
            <a:pPr>
              <a:lnSpc>
                <a:spcPct val="80000"/>
              </a:lnSpc>
              <a:buFontTx/>
              <a:buChar char="-"/>
            </a:pPr>
            <a:r>
              <a:rPr lang="sv-SE" sz="1200"/>
              <a:t>Fortfarande problem med förbröstet.</a:t>
            </a:r>
          </a:p>
          <a:p>
            <a:pPr>
              <a:lnSpc>
                <a:spcPct val="80000"/>
              </a:lnSpc>
            </a:pPr>
            <a:endParaRPr lang="sv-SE" sz="1200" b="1"/>
          </a:p>
          <a:p>
            <a:pPr>
              <a:lnSpc>
                <a:spcPct val="80000"/>
              </a:lnSpc>
            </a:pPr>
            <a:r>
              <a:rPr lang="sv-SE" sz="1200" b="1"/>
              <a:t>Huvud</a:t>
            </a:r>
          </a:p>
          <a:p>
            <a:pPr>
              <a:lnSpc>
                <a:spcPct val="80000"/>
              </a:lnSpc>
              <a:buFontTx/>
              <a:buChar char="-"/>
            </a:pPr>
            <a:r>
              <a:rPr lang="sv-SE" sz="1200"/>
              <a:t>Kvarstår</a:t>
            </a:r>
            <a:endParaRPr lang="sv-SE" sz="1200" b="1"/>
          </a:p>
          <a:p>
            <a:pPr>
              <a:lnSpc>
                <a:spcPct val="80000"/>
              </a:lnSpc>
            </a:pPr>
            <a:endParaRPr lang="sv-SE" sz="1200" b="1"/>
          </a:p>
          <a:p>
            <a:pPr>
              <a:lnSpc>
                <a:spcPct val="80000"/>
              </a:lnSpc>
            </a:pPr>
            <a:endParaRPr lang="sv-SE" sz="1200" b="1"/>
          </a:p>
          <a:p>
            <a:pPr>
              <a:lnSpc>
                <a:spcPct val="80000"/>
              </a:lnSpc>
            </a:pPr>
            <a:endParaRPr lang="sv-SE" sz="1200" b="1"/>
          </a:p>
          <a:p>
            <a:pPr>
              <a:lnSpc>
                <a:spcPct val="80000"/>
              </a:lnSpc>
            </a:pPr>
            <a:r>
              <a:rPr lang="sv-SE" sz="1200" b="1"/>
              <a:t>Rörelser</a:t>
            </a:r>
          </a:p>
          <a:p>
            <a:pPr>
              <a:lnSpc>
                <a:spcPct val="80000"/>
              </a:lnSpc>
              <a:buFontTx/>
              <a:buChar char="-"/>
            </a:pPr>
            <a:r>
              <a:rPr lang="sv-SE" sz="1200"/>
              <a:t>Givit resultat.</a:t>
            </a:r>
          </a:p>
          <a:p>
            <a:pPr>
              <a:lnSpc>
                <a:spcPct val="80000"/>
              </a:lnSpc>
            </a:pPr>
            <a:endParaRPr lang="sv-SE" sz="1200" b="1"/>
          </a:p>
          <a:p>
            <a:pPr>
              <a:lnSpc>
                <a:spcPct val="80000"/>
              </a:lnSpc>
            </a:pPr>
            <a:r>
              <a:rPr lang="sv-SE" sz="1200" b="1"/>
              <a:t>Färg/tecken</a:t>
            </a:r>
          </a:p>
          <a:p>
            <a:pPr>
              <a:lnSpc>
                <a:spcPct val="80000"/>
              </a:lnSpc>
              <a:buFontTx/>
              <a:buChar char="-"/>
            </a:pPr>
            <a:r>
              <a:rPr lang="sv-SE" sz="1200"/>
              <a:t>Givit resultat.</a:t>
            </a:r>
          </a:p>
          <a:p>
            <a:pPr>
              <a:lnSpc>
                <a:spcPct val="80000"/>
              </a:lnSpc>
              <a:buFontTx/>
              <a:buChar char="-"/>
            </a:pPr>
            <a:endParaRPr lang="sv-SE" sz="120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Grp="1" noChangeArrowheads="1"/>
          </p:cNvSpPr>
          <p:nvPr>
            <p:ph type="title"/>
          </p:nvPr>
        </p:nvSpPr>
        <p:spPr/>
        <p:txBody>
          <a:bodyPr/>
          <a:lstStyle/>
          <a:p>
            <a:r>
              <a:rPr lang="sv-SE" sz="2800"/>
              <a:t>		</a:t>
            </a:r>
            <a:r>
              <a:rPr lang="sv-SE" sz="3600"/>
              <a:t>BOXER</a:t>
            </a:r>
            <a:br>
              <a:rPr lang="sv-SE" sz="3600"/>
            </a:br>
            <a:endParaRPr lang="sv-SE" sz="3600"/>
          </a:p>
        </p:txBody>
      </p:sp>
      <p:pic>
        <p:nvPicPr>
          <p:cNvPr id="233478" name="Picture 6" descr="Atlanta von German Dream-hel"/>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268413"/>
            <a:ext cx="5715000" cy="429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sv-SE"/>
              <a:t>ATT BEAKTA 2005-10-29</a:t>
            </a:r>
          </a:p>
        </p:txBody>
      </p:sp>
      <p:sp>
        <p:nvSpPr>
          <p:cNvPr id="286723" name="Rectangle 3"/>
          <p:cNvSpPr>
            <a:spLocks noGrp="1" noChangeArrowheads="1"/>
          </p:cNvSpPr>
          <p:nvPr>
            <p:ph type="body" idx="1"/>
          </p:nvPr>
        </p:nvSpPr>
        <p:spPr/>
        <p:txBody>
          <a:bodyPr/>
          <a:lstStyle/>
          <a:p>
            <a:pPr>
              <a:buFontTx/>
              <a:buNone/>
            </a:pPr>
            <a:endParaRPr lang="sv-SE" b="1"/>
          </a:p>
          <a:p>
            <a:pPr>
              <a:buFontTx/>
              <a:buChar char="-"/>
            </a:pPr>
            <a:r>
              <a:rPr lang="sv-SE"/>
              <a:t>Flata skallar, dålig pannvälvning.</a:t>
            </a:r>
          </a:p>
          <a:p>
            <a:pPr>
              <a:buFontTx/>
              <a:buChar char="-"/>
            </a:pPr>
            <a:r>
              <a:rPr lang="sv-SE"/>
              <a:t>Bulliga kinder.</a:t>
            </a:r>
          </a:p>
          <a:p>
            <a:pPr>
              <a:buFontTx/>
              <a:buChar char="-"/>
            </a:pPr>
            <a:r>
              <a:rPr lang="sv-SE"/>
              <a:t>Klena nospartier, dvs. smala och utan vare sig höjd eller bredd.</a:t>
            </a:r>
          </a:p>
          <a:p>
            <a:pPr>
              <a:buFontTx/>
              <a:buChar char="-"/>
            </a:pPr>
            <a:r>
              <a:rPr lang="sv-SE"/>
              <a:t>Runda och utstående eller snedställda ögon.</a:t>
            </a:r>
          </a:p>
          <a:p>
            <a:pPr>
              <a:buFontTx/>
              <a:buChar char="-"/>
            </a:pPr>
            <a:r>
              <a:rPr lang="sv-SE"/>
              <a:t>Smala bett och små incisiver.</a:t>
            </a:r>
          </a:p>
          <a:p>
            <a:pPr>
              <a:buFontTx/>
              <a:buChar char="-"/>
            </a:pPr>
            <a:r>
              <a:rPr lang="sv-SE"/>
              <a:t>Hakmarkering, ibland obefintlig.</a:t>
            </a:r>
          </a:p>
          <a:p>
            <a:pPr>
              <a:buFontTx/>
              <a:buChar char="-"/>
            </a:pPr>
            <a:r>
              <a:rPr lang="sv-SE"/>
              <a:t>Hos dagens boxer är det ovanligt med ett korrekt framställ. </a:t>
            </a:r>
          </a:p>
          <a:p>
            <a:pPr>
              <a:buFontTx/>
              <a:buChar char="-"/>
            </a:pPr>
            <a:endParaRPr lang="sv-SE"/>
          </a:p>
          <a:p>
            <a:endParaRPr lang="sv-SE"/>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sv-SE"/>
              <a:t>Tänkvärt</a:t>
            </a:r>
            <a:endParaRPr lang="en-GB"/>
          </a:p>
        </p:txBody>
      </p:sp>
      <p:sp>
        <p:nvSpPr>
          <p:cNvPr id="289795" name="Rectangle 3"/>
          <p:cNvSpPr>
            <a:spLocks noGrp="1" noChangeArrowheads="1"/>
          </p:cNvSpPr>
          <p:nvPr>
            <p:ph type="body" idx="1"/>
          </p:nvPr>
        </p:nvSpPr>
        <p:spPr/>
        <p:txBody>
          <a:bodyPr/>
          <a:lstStyle/>
          <a:p>
            <a:r>
              <a:rPr lang="sv-SE"/>
              <a:t>Könsprägel är mycket viktigt.</a:t>
            </a:r>
          </a:p>
          <a:p>
            <a:r>
              <a:rPr lang="sv-SE"/>
              <a:t>En välvd panna är av största betydelse för ett vackert boxerhuvud. Likaså uttryck och ögonens placering. Nospartiet ska vara väl utfyllt och ha såväl djup som höjd samt vara så brett som möjligt.</a:t>
            </a:r>
          </a:p>
          <a:p>
            <a:r>
              <a:rPr lang="sv-SE"/>
              <a:t>Vita tecken är tillåtna. Det innebär ej att de måste finnas där. Premiera även otecknade boxer. </a:t>
            </a:r>
            <a:br>
              <a:rPr lang="sv-SE"/>
            </a:br>
            <a:r>
              <a:rPr lang="sv-SE"/>
              <a:t>Det är lätt att missa kvalitén i ett otecknat nosparti.</a:t>
            </a:r>
          </a:p>
          <a:p>
            <a:pPr>
              <a:buFontTx/>
              <a:buNone/>
            </a:pPr>
            <a:endParaRPr lang="en-GB"/>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8" name="Rectangle 4"/>
          <p:cNvSpPr>
            <a:spLocks noGrp="1" noChangeArrowheads="1"/>
          </p:cNvSpPr>
          <p:nvPr>
            <p:ph type="title"/>
          </p:nvPr>
        </p:nvSpPr>
        <p:spPr/>
        <p:txBody>
          <a:bodyPr/>
          <a:lstStyle/>
          <a:p>
            <a:r>
              <a:rPr lang="sv-SE"/>
              <a:t>     Till slut………</a:t>
            </a:r>
          </a:p>
        </p:txBody>
      </p:sp>
      <p:sp>
        <p:nvSpPr>
          <p:cNvPr id="287750" name="Rectangle 6"/>
          <p:cNvSpPr>
            <a:spLocks noGrp="1" noChangeArrowheads="1"/>
          </p:cNvSpPr>
          <p:nvPr>
            <p:ph type="body" sz="half" idx="2"/>
          </p:nvPr>
        </p:nvSpPr>
        <p:spPr/>
        <p:txBody>
          <a:bodyPr/>
          <a:lstStyle/>
          <a:p>
            <a:r>
              <a:rPr lang="sv-SE" sz="2000"/>
              <a:t>Boxerns typ sitter i såväl dess helhet som i det särpräglade huvudet.</a:t>
            </a:r>
          </a:p>
          <a:p>
            <a:r>
              <a:rPr lang="sv-SE" sz="2000"/>
              <a:t>En boxer är följaktligen ingen bra boxer om anatomi och funktion är utmärkt men huvudet saknar sin typiskhet.</a:t>
            </a:r>
          </a:p>
          <a:p>
            <a:r>
              <a:rPr lang="sv-SE" sz="2000"/>
              <a:t>Inte heller är en boxer en bra boxer om huvudet är utmärkt, men kropp och rörelser är bristfälliga.</a:t>
            </a:r>
          </a:p>
          <a:p>
            <a:endParaRPr lang="sv-SE" sz="2000"/>
          </a:p>
        </p:txBody>
      </p:sp>
      <p:pic>
        <p:nvPicPr>
          <p:cNvPr id="287751" name="Picture 7" descr="yuhe-BIS"/>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71775" y="1268413"/>
            <a:ext cx="2703513" cy="208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Rectangle 4"/>
          <p:cNvSpPr>
            <a:spLocks noGrp="1" noChangeArrowheads="1"/>
          </p:cNvSpPr>
          <p:nvPr>
            <p:ph type="title"/>
          </p:nvPr>
        </p:nvSpPr>
        <p:spPr/>
        <p:txBody>
          <a:bodyPr/>
          <a:lstStyle/>
          <a:p>
            <a:r>
              <a:rPr lang="sv-SE"/>
              <a:t>                   BOXER</a:t>
            </a:r>
          </a:p>
        </p:txBody>
      </p:sp>
      <p:pic>
        <p:nvPicPr>
          <p:cNvPr id="265222" name="Picture 6" descr="Nova Bell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90900" y="1295400"/>
            <a:ext cx="3516313"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r>
              <a:rPr lang="sv-SE"/>
              <a:t>Boxerns helhetsintryck</a:t>
            </a:r>
          </a:p>
        </p:txBody>
      </p:sp>
      <p:sp>
        <p:nvSpPr>
          <p:cNvPr id="52230" name="Rectangle 6"/>
          <p:cNvSpPr>
            <a:spLocks noGrp="1" noChangeArrowheads="1"/>
          </p:cNvSpPr>
          <p:nvPr>
            <p:ph type="body" sz="half" idx="2"/>
          </p:nvPr>
        </p:nvSpPr>
        <p:spPr>
          <a:xfrm>
            <a:off x="5219700" y="1700213"/>
            <a:ext cx="3413125" cy="4318000"/>
          </a:xfrm>
        </p:spPr>
        <p:txBody>
          <a:bodyPr/>
          <a:lstStyle/>
          <a:p>
            <a:r>
              <a:rPr lang="sv-SE" sz="2000"/>
              <a:t>Boxern skall vara en medelstor,korthårig, kraftfull hund med kvadratisk kropp och kraftig benstomme.</a:t>
            </a:r>
          </a:p>
          <a:p>
            <a:r>
              <a:rPr lang="sv-SE" sz="2000"/>
              <a:t>Muskulaturen skall vara torr, mycket väl utvecklad och framträdande på ett välmodulerat sätt.</a:t>
            </a:r>
          </a:p>
          <a:p>
            <a:pPr>
              <a:buFontTx/>
              <a:buNone/>
            </a:pPr>
            <a:endParaRPr lang="sv-SE" sz="800"/>
          </a:p>
        </p:txBody>
      </p:sp>
      <p:pic>
        <p:nvPicPr>
          <p:cNvPr id="52237" name="Picture 13" descr="yuhe-BIS 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9750" y="1628775"/>
            <a:ext cx="4672013"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_Skanska special 011206">
  <a:themeElements>
    <a:clrScheme name="_Skanska special 011206 2">
      <a:dk1>
        <a:srgbClr val="000000"/>
      </a:dk1>
      <a:lt1>
        <a:srgbClr val="FFFFFF"/>
      </a:lt1>
      <a:dk2>
        <a:srgbClr val="000000"/>
      </a:dk2>
      <a:lt2>
        <a:srgbClr val="867366"/>
      </a:lt2>
      <a:accent1>
        <a:srgbClr val="7D0C00"/>
      </a:accent1>
      <a:accent2>
        <a:srgbClr val="134A46"/>
      </a:accent2>
      <a:accent3>
        <a:srgbClr val="FFFFFF"/>
      </a:accent3>
      <a:accent4>
        <a:srgbClr val="000000"/>
      </a:accent4>
      <a:accent5>
        <a:srgbClr val="BFAAAA"/>
      </a:accent5>
      <a:accent6>
        <a:srgbClr val="10423F"/>
      </a:accent6>
      <a:hlink>
        <a:srgbClr val="E1D939"/>
      </a:hlink>
      <a:folHlink>
        <a:srgbClr val="202E6E"/>
      </a:folHlink>
    </a:clrScheme>
    <a:fontScheme name="_Skanska special 0112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36000" rIns="91440" bIns="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folHlink"/>
          </a:buClr>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36000" rIns="91440" bIns="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folHlink"/>
          </a:buClr>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_Skanska special 011206 1">
        <a:dk1>
          <a:srgbClr val="000000"/>
        </a:dk1>
        <a:lt1>
          <a:srgbClr val="FFFFFF"/>
        </a:lt1>
        <a:dk2>
          <a:srgbClr val="000000"/>
        </a:dk2>
        <a:lt2>
          <a:srgbClr val="D0C5B8"/>
        </a:lt2>
        <a:accent1>
          <a:srgbClr val="B3D5E7"/>
        </a:accent1>
        <a:accent2>
          <a:srgbClr val="D6E6D5"/>
        </a:accent2>
        <a:accent3>
          <a:srgbClr val="FFFFFF"/>
        </a:accent3>
        <a:accent4>
          <a:srgbClr val="000000"/>
        </a:accent4>
        <a:accent5>
          <a:srgbClr val="D6E7F1"/>
        </a:accent5>
        <a:accent6>
          <a:srgbClr val="C2D0C1"/>
        </a:accent6>
        <a:hlink>
          <a:srgbClr val="EFD6D5"/>
        </a:hlink>
        <a:folHlink>
          <a:srgbClr val="FFFFBA"/>
        </a:folHlink>
      </a:clrScheme>
      <a:clrMap bg1="lt1" tx1="dk1" bg2="lt2" tx2="dk2" accent1="accent1" accent2="accent2" accent3="accent3" accent4="accent4" accent5="accent5" accent6="accent6" hlink="hlink" folHlink="folHlink"/>
    </a:extraClrScheme>
    <a:extraClrScheme>
      <a:clrScheme name="_Skanska special 011206 2">
        <a:dk1>
          <a:srgbClr val="000000"/>
        </a:dk1>
        <a:lt1>
          <a:srgbClr val="FFFFFF"/>
        </a:lt1>
        <a:dk2>
          <a:srgbClr val="000000"/>
        </a:dk2>
        <a:lt2>
          <a:srgbClr val="867366"/>
        </a:lt2>
        <a:accent1>
          <a:srgbClr val="7D0C00"/>
        </a:accent1>
        <a:accent2>
          <a:srgbClr val="134A46"/>
        </a:accent2>
        <a:accent3>
          <a:srgbClr val="FFFFFF"/>
        </a:accent3>
        <a:accent4>
          <a:srgbClr val="000000"/>
        </a:accent4>
        <a:accent5>
          <a:srgbClr val="BFAAAA"/>
        </a:accent5>
        <a:accent6>
          <a:srgbClr val="10423F"/>
        </a:accent6>
        <a:hlink>
          <a:srgbClr val="E1D939"/>
        </a:hlink>
        <a:folHlink>
          <a:srgbClr val="202E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Office\Templates\Skanska\_Skanska special 011206.pot</Template>
  <TotalTime>0</TotalTime>
  <Words>1838</Words>
  <Application>Microsoft Office PowerPoint</Application>
  <PresentationFormat>On-screen Show (4:3)</PresentationFormat>
  <Paragraphs>311</Paragraphs>
  <Slides>72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72</vt:i4>
      </vt:variant>
    </vt:vector>
  </HeadingPairs>
  <TitlesOfParts>
    <vt:vector size="75" baseType="lpstr">
      <vt:lpstr>Times New Roman</vt:lpstr>
      <vt:lpstr>Arial</vt:lpstr>
      <vt:lpstr>_Skanska special 011206</vt:lpstr>
      <vt:lpstr>VÄLKOMMEN TILL DOMARKONFERENS BOXER, 29 OKT 2005. </vt:lpstr>
      <vt:lpstr>SVENSKA BOXERKLUBBEN</vt:lpstr>
      <vt:lpstr>Svenska Boxerklubbens organisation</vt:lpstr>
      <vt:lpstr>Lokalområden arrangerar</vt:lpstr>
      <vt:lpstr>Avdelningsstyrelsen arrangerar</vt:lpstr>
      <vt:lpstr>BOXERBLADET</vt:lpstr>
      <vt:lpstr>  BOXER </vt:lpstr>
      <vt:lpstr>                   BOXER</vt:lpstr>
      <vt:lpstr>Boxerns helhetsintryck</vt:lpstr>
      <vt:lpstr>Forts helhetsintryck</vt:lpstr>
      <vt:lpstr>Forts helhetsintryck</vt:lpstr>
      <vt:lpstr>Boxerns huvud</vt:lpstr>
      <vt:lpstr>Forts huvud</vt:lpstr>
      <vt:lpstr>Forts huvud</vt:lpstr>
      <vt:lpstr>Forts huvud</vt:lpstr>
      <vt:lpstr>Forts huvud</vt:lpstr>
      <vt:lpstr>Forts huvud</vt:lpstr>
      <vt:lpstr>Forts huvud</vt:lpstr>
      <vt:lpstr>Nosparti</vt:lpstr>
      <vt:lpstr>Forts nosparti</vt:lpstr>
      <vt:lpstr>forts nosparti</vt:lpstr>
      <vt:lpstr>Forts nosparti</vt:lpstr>
      <vt:lpstr>Forts nosparti</vt:lpstr>
      <vt:lpstr>Läppar</vt:lpstr>
      <vt:lpstr>Käkar/Tänder</vt:lpstr>
      <vt:lpstr>Forts käkar/tänder</vt:lpstr>
      <vt:lpstr>Kinder</vt:lpstr>
      <vt:lpstr>Ögon</vt:lpstr>
      <vt:lpstr>Öron  </vt:lpstr>
      <vt:lpstr>Viktiga måttförhållanden</vt:lpstr>
      <vt:lpstr>Föregående - /nuvarande standard</vt:lpstr>
      <vt:lpstr>Förekommande fel</vt:lpstr>
      <vt:lpstr>Forts förekommande fel</vt:lpstr>
      <vt:lpstr>Forts förekommande fel</vt:lpstr>
      <vt:lpstr>Forts förekommande fel</vt:lpstr>
      <vt:lpstr>          FÖREKOMMANDE ”RYNKFEL”.</vt:lpstr>
      <vt:lpstr>Bild höger: Mörk mask Bild överst: För utbredd mask Bild nederst: Obefintlig mask.</vt:lpstr>
      <vt:lpstr>Huvuddetaljer som bör förbättras på dagens boxer.</vt:lpstr>
      <vt:lpstr>Detaljgranskning av huvudet.</vt:lpstr>
      <vt:lpstr>Hals och kropp</vt:lpstr>
      <vt:lpstr>Forts hals/kropp</vt:lpstr>
      <vt:lpstr>Forts hals/kropp</vt:lpstr>
      <vt:lpstr>Viktiga måttförhållanden.</vt:lpstr>
      <vt:lpstr>Hals</vt:lpstr>
      <vt:lpstr>Kropp</vt:lpstr>
      <vt:lpstr>Forts kropp</vt:lpstr>
      <vt:lpstr>De främre extremiteterna och bringan.</vt:lpstr>
      <vt:lpstr>Forts främre extremiteter</vt:lpstr>
      <vt:lpstr>Forts främre extremiteterna och bringan.</vt:lpstr>
      <vt:lpstr>De bakre extremiteterna och korset.</vt:lpstr>
      <vt:lpstr>Svensk boxer</vt:lpstr>
      <vt:lpstr>Amerikansk boxer</vt:lpstr>
      <vt:lpstr>Amerikansk boxer</vt:lpstr>
      <vt:lpstr>Amerikansk boxer</vt:lpstr>
      <vt:lpstr>             Engelsk boxer</vt:lpstr>
      <vt:lpstr>Engelsk boxer</vt:lpstr>
      <vt:lpstr>  Polsk boxer</vt:lpstr>
      <vt:lpstr>  ATIBOX 2004</vt:lpstr>
      <vt:lpstr>  ATIBOX 2004</vt:lpstr>
      <vt:lpstr>           ATIBOX 2005</vt:lpstr>
      <vt:lpstr>       ATIBOX 2005</vt:lpstr>
      <vt:lpstr>  Boxer SM 2004</vt:lpstr>
      <vt:lpstr>Boxer SM 2004</vt:lpstr>
      <vt:lpstr>  BOXERS SM 2005</vt:lpstr>
      <vt:lpstr>Sv. Boxerklubben Örebro 2005</vt:lpstr>
      <vt:lpstr>Norsk Boxerklubb Oslo 2004.</vt:lpstr>
      <vt:lpstr>Norsk Boxerklubb Oslo 2004.</vt:lpstr>
      <vt:lpstr>     ATIBOX Vinnare 2005</vt:lpstr>
      <vt:lpstr>Domarkonferensen 2000-02-05.</vt:lpstr>
      <vt:lpstr>ATT BEAKTA 2005-10-29</vt:lpstr>
      <vt:lpstr>Tänkvärt</vt:lpstr>
      <vt:lpstr>     Till slut………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2012-10-17T10:08:40Z</dcterms:created>
  <dcterms:modified xsi:type="dcterms:W3CDTF">2012-10-17T10:09:17Z</dcterms:modified>
</cp:coreProperties>
</file>